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447" r:id="rId2"/>
    <p:sldId id="471" r:id="rId3"/>
    <p:sldId id="472" r:id="rId4"/>
    <p:sldId id="467" r:id="rId5"/>
    <p:sldId id="468" r:id="rId6"/>
    <p:sldId id="469" r:id="rId7"/>
    <p:sldId id="470" r:id="rId8"/>
    <p:sldId id="461" r:id="rId9"/>
    <p:sldId id="462" r:id="rId10"/>
    <p:sldId id="474" r:id="rId11"/>
    <p:sldId id="463" r:id="rId12"/>
    <p:sldId id="475" r:id="rId13"/>
    <p:sldId id="464" r:id="rId14"/>
    <p:sldId id="476" r:id="rId15"/>
    <p:sldId id="465" r:id="rId16"/>
    <p:sldId id="466" r:id="rId17"/>
    <p:sldId id="473" r:id="rId18"/>
    <p:sldId id="478" r:id="rId19"/>
    <p:sldId id="479" r:id="rId20"/>
    <p:sldId id="480" r:id="rId21"/>
    <p:sldId id="481" r:id="rId22"/>
    <p:sldId id="482" r:id="rId23"/>
    <p:sldId id="484" r:id="rId24"/>
    <p:sldId id="483" r:id="rId25"/>
    <p:sldId id="477" r:id="rId26"/>
  </p:sldIdLst>
  <p:sldSz cx="12192000" cy="6858000"/>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VERINE ROYER" initials="S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2C41"/>
    <a:srgbClr val="3B3A57"/>
    <a:srgbClr val="0D1128"/>
    <a:srgbClr val="E74610"/>
    <a:srgbClr val="FFFFFF"/>
    <a:srgbClr val="E4E4E4"/>
    <a:srgbClr val="F7E3D8"/>
    <a:srgbClr val="F6E2D8"/>
    <a:srgbClr val="68687E"/>
    <a:srgbClr val="B68D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250" autoAdjust="0"/>
    <p:restoredTop sz="94341" autoAdjust="0"/>
  </p:normalViewPr>
  <p:slideViewPr>
    <p:cSldViewPr snapToGrid="0">
      <p:cViewPr varScale="1">
        <p:scale>
          <a:sx n="109" d="100"/>
          <a:sy n="109" d="100"/>
        </p:scale>
        <p:origin x="1056" y="96"/>
      </p:cViewPr>
      <p:guideLst>
        <p:guide orient="horz" pos="2160"/>
        <p:guide pos="3840"/>
      </p:guideLst>
    </p:cSldViewPr>
  </p:slideViewPr>
  <p:notesTextViewPr>
    <p:cViewPr>
      <p:scale>
        <a:sx n="1" d="1"/>
        <a:sy n="1" d="1"/>
      </p:scale>
      <p:origin x="0" y="0"/>
    </p:cViewPr>
  </p:notesTextViewPr>
  <p:notesViewPr>
    <p:cSldViewPr snapToGrid="0">
      <p:cViewPr varScale="1">
        <p:scale>
          <a:sx n="99" d="100"/>
          <a:sy n="99" d="100"/>
        </p:scale>
        <p:origin x="3064"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en-US"/>
          </a:p>
        </p:txBody>
      </p:sp>
      <p:sp>
        <p:nvSpPr>
          <p:cNvPr id="3" name="Date Placeholder 2"/>
          <p:cNvSpPr>
            <a:spLocks noGrp="1"/>
          </p:cNvSpPr>
          <p:nvPr>
            <p:ph type="dt" sz="quarter" idx="1"/>
          </p:nvPr>
        </p:nvSpPr>
        <p:spPr>
          <a:xfrm>
            <a:off x="4021294" y="0"/>
            <a:ext cx="3076363" cy="513508"/>
          </a:xfrm>
          <a:prstGeom prst="rect">
            <a:avLst/>
          </a:prstGeom>
        </p:spPr>
        <p:txBody>
          <a:bodyPr vert="horz" lIns="99048" tIns="49524" rIns="99048" bIns="49524" rtlCol="0"/>
          <a:lstStyle>
            <a:lvl1pPr algn="r">
              <a:defRPr sz="1300"/>
            </a:lvl1pPr>
          </a:lstStyle>
          <a:p>
            <a:fld id="{61576BEB-EE60-4DBC-89D2-754B757CD6E7}" type="datetimeFigureOut">
              <a:rPr lang="en-US" smtClean="0"/>
              <a:t>3/2/2022</a:t>
            </a:fld>
            <a:endParaRPr lang="en-US"/>
          </a:p>
        </p:txBody>
      </p:sp>
      <p:sp>
        <p:nvSpPr>
          <p:cNvPr id="4" name="Footer Placeholder 3"/>
          <p:cNvSpPr>
            <a:spLocks noGrp="1"/>
          </p:cNvSpPr>
          <p:nvPr>
            <p:ph type="ftr" sz="quarter" idx="2"/>
          </p:nvPr>
        </p:nvSpPr>
        <p:spPr>
          <a:xfrm>
            <a:off x="0" y="9721107"/>
            <a:ext cx="3076363" cy="513507"/>
          </a:xfrm>
          <a:prstGeom prst="rect">
            <a:avLst/>
          </a:prstGeom>
        </p:spPr>
        <p:txBody>
          <a:bodyPr vert="horz" lIns="99048" tIns="49524" rIns="99048" bIns="49524" rtlCol="0" anchor="b"/>
          <a:lstStyle>
            <a:lvl1pPr algn="l">
              <a:defRPr sz="1300"/>
            </a:lvl1pPr>
          </a:lstStyle>
          <a:p>
            <a:endParaRPr lang="en-US"/>
          </a:p>
        </p:txBody>
      </p:sp>
      <p:sp>
        <p:nvSpPr>
          <p:cNvPr id="5" name="Slide Number Placeholder 4"/>
          <p:cNvSpPr>
            <a:spLocks noGrp="1"/>
          </p:cNvSpPr>
          <p:nvPr>
            <p:ph type="sldNum" sz="quarter" idx="3"/>
          </p:nvPr>
        </p:nvSpPr>
        <p:spPr>
          <a:xfrm>
            <a:off x="4021294" y="9721107"/>
            <a:ext cx="3076363" cy="513507"/>
          </a:xfrm>
          <a:prstGeom prst="rect">
            <a:avLst/>
          </a:prstGeom>
        </p:spPr>
        <p:txBody>
          <a:bodyPr vert="horz" lIns="99048" tIns="49524" rIns="99048" bIns="49524" rtlCol="0" anchor="b"/>
          <a:lstStyle>
            <a:lvl1pPr algn="r">
              <a:defRPr sz="1300"/>
            </a:lvl1pPr>
          </a:lstStyle>
          <a:p>
            <a:fld id="{074CE229-B20A-4164-A8E2-E3E534164474}" type="slidenum">
              <a:rPr lang="en-US" smtClean="0"/>
              <a:t>‹N°›</a:t>
            </a:fld>
            <a:endParaRPr lang="en-US"/>
          </a:p>
        </p:txBody>
      </p:sp>
    </p:spTree>
    <p:extLst>
      <p:ext uri="{BB962C8B-B14F-4D97-AF65-F5344CB8AC3E}">
        <p14:creationId xmlns:p14="http://schemas.microsoft.com/office/powerpoint/2010/main" val="135319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en-US"/>
          </a:p>
        </p:txBody>
      </p:sp>
      <p:sp>
        <p:nvSpPr>
          <p:cNvPr id="3" name="Date Placeholder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8396D8DA-7125-4CA3-828C-7DD38985E502}" type="datetimeFigureOut">
              <a:rPr lang="en-US" smtClean="0"/>
              <a:t>3/2/2022</a:t>
            </a:fld>
            <a:endParaRPr lang="en-US"/>
          </a:p>
        </p:txBody>
      </p:sp>
      <p:sp>
        <p:nvSpPr>
          <p:cNvPr id="4" name="Slide Image Placeholder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9048" tIns="49524" rIns="99048" bIns="49524" rtlCol="0" anchor="ctr"/>
          <a:lstStyle/>
          <a:p>
            <a:endParaRPr lang="en-US"/>
          </a:p>
        </p:txBody>
      </p:sp>
      <p:sp>
        <p:nvSpPr>
          <p:cNvPr id="5" name="Notes Placeholder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lang="en-US"/>
          </a:p>
        </p:txBody>
      </p:sp>
      <p:sp>
        <p:nvSpPr>
          <p:cNvPr id="7" name="Slide Number Placeholder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588AB5DC-3C00-4937-9CE4-4DA4D5B61534}" type="slidenum">
              <a:rPr lang="en-US" smtClean="0"/>
              <a:t>‹N°›</a:t>
            </a:fld>
            <a:endParaRPr lang="en-US"/>
          </a:p>
        </p:txBody>
      </p:sp>
    </p:spTree>
    <p:extLst>
      <p:ext uri="{BB962C8B-B14F-4D97-AF65-F5344CB8AC3E}">
        <p14:creationId xmlns:p14="http://schemas.microsoft.com/office/powerpoint/2010/main" val="23990817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8AB5DC-3C00-4937-9CE4-4DA4D5B61534}" type="slidenum">
              <a:rPr lang="en-US" smtClean="0"/>
              <a:t>19</a:t>
            </a:fld>
            <a:endParaRPr lang="en-US"/>
          </a:p>
        </p:txBody>
      </p:sp>
    </p:spTree>
    <p:extLst>
      <p:ext uri="{BB962C8B-B14F-4D97-AF65-F5344CB8AC3E}">
        <p14:creationId xmlns:p14="http://schemas.microsoft.com/office/powerpoint/2010/main" val="42166111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84_Custom Layout">
    <p:bg>
      <p:bgPr>
        <a:solidFill>
          <a:srgbClr val="202C41"/>
        </a:solidFill>
        <a:effectLst/>
      </p:bgPr>
    </p:bg>
    <p:spTree>
      <p:nvGrpSpPr>
        <p:cNvPr id="1" name=""/>
        <p:cNvGrpSpPr/>
        <p:nvPr/>
      </p:nvGrpSpPr>
      <p:grpSpPr>
        <a:xfrm>
          <a:off x="0" y="0"/>
          <a:ext cx="0" cy="0"/>
          <a:chOff x="0" y="0"/>
          <a:chExt cx="0" cy="0"/>
        </a:xfrm>
      </p:grpSpPr>
      <p:sp>
        <p:nvSpPr>
          <p:cNvPr id="4" name="Picture Placeholder 7"/>
          <p:cNvSpPr>
            <a:spLocks noGrp="1"/>
          </p:cNvSpPr>
          <p:nvPr>
            <p:ph type="pic" sz="quarter" idx="11"/>
          </p:nvPr>
        </p:nvSpPr>
        <p:spPr>
          <a:xfrm>
            <a:off x="533638" y="2888237"/>
            <a:ext cx="4793594" cy="3969763"/>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0 w 12192000"/>
              <a:gd name="connsiteY0" fmla="*/ 0 h 6858000"/>
              <a:gd name="connsiteX1" fmla="*/ 3575538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0 w 5990492"/>
              <a:gd name="connsiteY0" fmla="*/ 0 h 6858000"/>
              <a:gd name="connsiteX1" fmla="*/ 3575538 w 5990492"/>
              <a:gd name="connsiteY1" fmla="*/ 0 h 6858000"/>
              <a:gd name="connsiteX2" fmla="*/ 5990492 w 5990492"/>
              <a:gd name="connsiteY2" fmla="*/ 6858000 h 6858000"/>
              <a:gd name="connsiteX3" fmla="*/ 0 w 5990492"/>
              <a:gd name="connsiteY3" fmla="*/ 6858000 h 6858000"/>
              <a:gd name="connsiteX4" fmla="*/ 0 w 5990492"/>
              <a:gd name="connsiteY4" fmla="*/ 0 h 6858000"/>
              <a:gd name="connsiteX0" fmla="*/ 0 w 5990492"/>
              <a:gd name="connsiteY0" fmla="*/ 0 h 6858000"/>
              <a:gd name="connsiteX1" fmla="*/ 2215661 w 5990492"/>
              <a:gd name="connsiteY1" fmla="*/ 0 h 6858000"/>
              <a:gd name="connsiteX2" fmla="*/ 5990492 w 5990492"/>
              <a:gd name="connsiteY2" fmla="*/ 6858000 h 6858000"/>
              <a:gd name="connsiteX3" fmla="*/ 0 w 5990492"/>
              <a:gd name="connsiteY3" fmla="*/ 6858000 h 6858000"/>
              <a:gd name="connsiteX4" fmla="*/ 0 w 5990492"/>
              <a:gd name="connsiteY4" fmla="*/ 0 h 6858000"/>
              <a:gd name="connsiteX0" fmla="*/ 468923 w 5990492"/>
              <a:gd name="connsiteY0" fmla="*/ 2942492 h 6858000"/>
              <a:gd name="connsiteX1" fmla="*/ 2215661 w 5990492"/>
              <a:gd name="connsiteY1" fmla="*/ 0 h 6858000"/>
              <a:gd name="connsiteX2" fmla="*/ 5990492 w 5990492"/>
              <a:gd name="connsiteY2" fmla="*/ 6858000 h 6858000"/>
              <a:gd name="connsiteX3" fmla="*/ 0 w 5990492"/>
              <a:gd name="connsiteY3" fmla="*/ 6858000 h 6858000"/>
              <a:gd name="connsiteX4" fmla="*/ 468923 w 5990492"/>
              <a:gd name="connsiteY4" fmla="*/ 2942492 h 6858000"/>
              <a:gd name="connsiteX0" fmla="*/ 468923 w 5990492"/>
              <a:gd name="connsiteY0" fmla="*/ 0 h 3915508"/>
              <a:gd name="connsiteX1" fmla="*/ 2942491 w 5990492"/>
              <a:gd name="connsiteY1" fmla="*/ 0 h 3915508"/>
              <a:gd name="connsiteX2" fmla="*/ 5990492 w 5990492"/>
              <a:gd name="connsiteY2" fmla="*/ 3915508 h 3915508"/>
              <a:gd name="connsiteX3" fmla="*/ 0 w 5990492"/>
              <a:gd name="connsiteY3" fmla="*/ 3915508 h 3915508"/>
              <a:gd name="connsiteX4" fmla="*/ 468923 w 5990492"/>
              <a:gd name="connsiteY4" fmla="*/ 0 h 3915508"/>
              <a:gd name="connsiteX0" fmla="*/ 0 w 5521569"/>
              <a:gd name="connsiteY0" fmla="*/ 0 h 3938954"/>
              <a:gd name="connsiteX1" fmla="*/ 2473568 w 5521569"/>
              <a:gd name="connsiteY1" fmla="*/ 0 h 3938954"/>
              <a:gd name="connsiteX2" fmla="*/ 5521569 w 5521569"/>
              <a:gd name="connsiteY2" fmla="*/ 3915508 h 3938954"/>
              <a:gd name="connsiteX3" fmla="*/ 0 w 5521569"/>
              <a:gd name="connsiteY3" fmla="*/ 3938954 h 3938954"/>
              <a:gd name="connsiteX4" fmla="*/ 0 w 5521569"/>
              <a:gd name="connsiteY4" fmla="*/ 0 h 3938954"/>
              <a:gd name="connsiteX0" fmla="*/ 0 w 4771292"/>
              <a:gd name="connsiteY0" fmla="*/ 0 h 3938954"/>
              <a:gd name="connsiteX1" fmla="*/ 2473568 w 4771292"/>
              <a:gd name="connsiteY1" fmla="*/ 0 h 3938954"/>
              <a:gd name="connsiteX2" fmla="*/ 4771292 w 4771292"/>
              <a:gd name="connsiteY2" fmla="*/ 3927231 h 3938954"/>
              <a:gd name="connsiteX3" fmla="*/ 0 w 4771292"/>
              <a:gd name="connsiteY3" fmla="*/ 3938954 h 3938954"/>
              <a:gd name="connsiteX4" fmla="*/ 0 w 4771292"/>
              <a:gd name="connsiteY4" fmla="*/ 0 h 3938954"/>
              <a:gd name="connsiteX0" fmla="*/ 0 w 4771292"/>
              <a:gd name="connsiteY0" fmla="*/ 0 h 3938954"/>
              <a:gd name="connsiteX1" fmla="*/ 2532184 w 4771292"/>
              <a:gd name="connsiteY1" fmla="*/ 11723 h 3938954"/>
              <a:gd name="connsiteX2" fmla="*/ 4771292 w 4771292"/>
              <a:gd name="connsiteY2" fmla="*/ 3927231 h 3938954"/>
              <a:gd name="connsiteX3" fmla="*/ 0 w 4771292"/>
              <a:gd name="connsiteY3" fmla="*/ 3938954 h 3938954"/>
              <a:gd name="connsiteX4" fmla="*/ 0 w 4771292"/>
              <a:gd name="connsiteY4" fmla="*/ 0 h 3938954"/>
              <a:gd name="connsiteX0" fmla="*/ 0 w 4771292"/>
              <a:gd name="connsiteY0" fmla="*/ 0 h 3938954"/>
              <a:gd name="connsiteX1" fmla="*/ 2497014 w 4771292"/>
              <a:gd name="connsiteY1" fmla="*/ 0 h 3938954"/>
              <a:gd name="connsiteX2" fmla="*/ 4771292 w 4771292"/>
              <a:gd name="connsiteY2" fmla="*/ 3927231 h 3938954"/>
              <a:gd name="connsiteX3" fmla="*/ 0 w 4771292"/>
              <a:gd name="connsiteY3" fmla="*/ 3938954 h 3938954"/>
              <a:gd name="connsiteX4" fmla="*/ 0 w 4771292"/>
              <a:gd name="connsiteY4" fmla="*/ 0 h 3938954"/>
              <a:gd name="connsiteX0" fmla="*/ 0 w 4771292"/>
              <a:gd name="connsiteY0" fmla="*/ 0 h 3938954"/>
              <a:gd name="connsiteX1" fmla="*/ 2672451 w 4771292"/>
              <a:gd name="connsiteY1" fmla="*/ 0 h 3938954"/>
              <a:gd name="connsiteX2" fmla="*/ 4771292 w 4771292"/>
              <a:gd name="connsiteY2" fmla="*/ 3927231 h 3938954"/>
              <a:gd name="connsiteX3" fmla="*/ 0 w 4771292"/>
              <a:gd name="connsiteY3" fmla="*/ 3938954 h 3938954"/>
              <a:gd name="connsiteX4" fmla="*/ 0 w 4771292"/>
              <a:gd name="connsiteY4" fmla="*/ 0 h 3938954"/>
              <a:gd name="connsiteX0" fmla="*/ 0 w 4771292"/>
              <a:gd name="connsiteY0" fmla="*/ 0 h 3938954"/>
              <a:gd name="connsiteX1" fmla="*/ 2523596 w 4771292"/>
              <a:gd name="connsiteY1" fmla="*/ 0 h 3938954"/>
              <a:gd name="connsiteX2" fmla="*/ 4771292 w 4771292"/>
              <a:gd name="connsiteY2" fmla="*/ 3927231 h 3938954"/>
              <a:gd name="connsiteX3" fmla="*/ 0 w 4771292"/>
              <a:gd name="connsiteY3" fmla="*/ 3938954 h 3938954"/>
              <a:gd name="connsiteX4" fmla="*/ 0 w 4771292"/>
              <a:gd name="connsiteY4" fmla="*/ 0 h 3938954"/>
              <a:gd name="connsiteX0" fmla="*/ 0 w 4803190"/>
              <a:gd name="connsiteY0" fmla="*/ 0 h 3938954"/>
              <a:gd name="connsiteX1" fmla="*/ 2523596 w 4803190"/>
              <a:gd name="connsiteY1" fmla="*/ 0 h 3938954"/>
              <a:gd name="connsiteX2" fmla="*/ 4803190 w 4803190"/>
              <a:gd name="connsiteY2" fmla="*/ 3937864 h 3938954"/>
              <a:gd name="connsiteX3" fmla="*/ 0 w 4803190"/>
              <a:gd name="connsiteY3" fmla="*/ 3938954 h 3938954"/>
              <a:gd name="connsiteX4" fmla="*/ 0 w 4803190"/>
              <a:gd name="connsiteY4" fmla="*/ 0 h 3938954"/>
              <a:gd name="connsiteX0" fmla="*/ 62 w 4803252"/>
              <a:gd name="connsiteY0" fmla="*/ 0 h 3938954"/>
              <a:gd name="connsiteX1" fmla="*/ 2523658 w 4803252"/>
              <a:gd name="connsiteY1" fmla="*/ 0 h 3938954"/>
              <a:gd name="connsiteX2" fmla="*/ 4803252 w 4803252"/>
              <a:gd name="connsiteY2" fmla="*/ 3937864 h 3938954"/>
              <a:gd name="connsiteX3" fmla="*/ 62 w 4803252"/>
              <a:gd name="connsiteY3" fmla="*/ 3938954 h 3938954"/>
              <a:gd name="connsiteX4" fmla="*/ 41941 w 4803252"/>
              <a:gd name="connsiteY4" fmla="*/ 753412 h 3938954"/>
              <a:gd name="connsiteX5" fmla="*/ 62 w 4803252"/>
              <a:gd name="connsiteY5" fmla="*/ 0 h 3938954"/>
              <a:gd name="connsiteX0" fmla="*/ 81 w 4803271"/>
              <a:gd name="connsiteY0" fmla="*/ 0 h 3938954"/>
              <a:gd name="connsiteX1" fmla="*/ 2523677 w 4803271"/>
              <a:gd name="connsiteY1" fmla="*/ 0 h 3938954"/>
              <a:gd name="connsiteX2" fmla="*/ 4803271 w 4803271"/>
              <a:gd name="connsiteY2" fmla="*/ 3937864 h 3938954"/>
              <a:gd name="connsiteX3" fmla="*/ 81 w 4803271"/>
              <a:gd name="connsiteY3" fmla="*/ 3938954 h 3938954"/>
              <a:gd name="connsiteX4" fmla="*/ 31327 w 4803271"/>
              <a:gd name="connsiteY4" fmla="*/ 1641231 h 3938954"/>
              <a:gd name="connsiteX5" fmla="*/ 81 w 4803271"/>
              <a:gd name="connsiteY5" fmla="*/ 0 h 3938954"/>
              <a:gd name="connsiteX0" fmla="*/ 53244 w 4803271"/>
              <a:gd name="connsiteY0" fmla="*/ 0 h 3944271"/>
              <a:gd name="connsiteX1" fmla="*/ 2523677 w 4803271"/>
              <a:gd name="connsiteY1" fmla="*/ 5317 h 3944271"/>
              <a:gd name="connsiteX2" fmla="*/ 4803271 w 4803271"/>
              <a:gd name="connsiteY2" fmla="*/ 3943181 h 3944271"/>
              <a:gd name="connsiteX3" fmla="*/ 81 w 4803271"/>
              <a:gd name="connsiteY3" fmla="*/ 3944271 h 3944271"/>
              <a:gd name="connsiteX4" fmla="*/ 31327 w 4803271"/>
              <a:gd name="connsiteY4" fmla="*/ 1646548 h 3944271"/>
              <a:gd name="connsiteX5" fmla="*/ 53244 w 4803271"/>
              <a:gd name="connsiteY5" fmla="*/ 0 h 3944271"/>
              <a:gd name="connsiteX0" fmla="*/ 53211 w 4803238"/>
              <a:gd name="connsiteY0" fmla="*/ 0 h 3944271"/>
              <a:gd name="connsiteX1" fmla="*/ 2523644 w 4803238"/>
              <a:gd name="connsiteY1" fmla="*/ 5317 h 3944271"/>
              <a:gd name="connsiteX2" fmla="*/ 4803238 w 4803238"/>
              <a:gd name="connsiteY2" fmla="*/ 3943181 h 3944271"/>
              <a:gd name="connsiteX3" fmla="*/ 48 w 4803238"/>
              <a:gd name="connsiteY3" fmla="*/ 3944271 h 3944271"/>
              <a:gd name="connsiteX4" fmla="*/ 57875 w 4803238"/>
              <a:gd name="connsiteY4" fmla="*/ 1657181 h 3944271"/>
              <a:gd name="connsiteX5" fmla="*/ 53211 w 4803238"/>
              <a:gd name="connsiteY5" fmla="*/ 0 h 3944271"/>
              <a:gd name="connsiteX0" fmla="*/ 53214 w 4803241"/>
              <a:gd name="connsiteY0" fmla="*/ 0 h 3944271"/>
              <a:gd name="connsiteX1" fmla="*/ 2523647 w 4803241"/>
              <a:gd name="connsiteY1" fmla="*/ 5317 h 3944271"/>
              <a:gd name="connsiteX2" fmla="*/ 4803241 w 4803241"/>
              <a:gd name="connsiteY2" fmla="*/ 3943181 h 3944271"/>
              <a:gd name="connsiteX3" fmla="*/ 51 w 4803241"/>
              <a:gd name="connsiteY3" fmla="*/ 3944271 h 3944271"/>
              <a:gd name="connsiteX4" fmla="*/ 57878 w 4803241"/>
              <a:gd name="connsiteY4" fmla="*/ 1657181 h 3944271"/>
              <a:gd name="connsiteX5" fmla="*/ 53214 w 4803241"/>
              <a:gd name="connsiteY5" fmla="*/ 0 h 3944271"/>
              <a:gd name="connsiteX0" fmla="*/ 0 w 4750027"/>
              <a:gd name="connsiteY0" fmla="*/ 0 h 3949587"/>
              <a:gd name="connsiteX1" fmla="*/ 2470433 w 4750027"/>
              <a:gd name="connsiteY1" fmla="*/ 5317 h 3949587"/>
              <a:gd name="connsiteX2" fmla="*/ 4750027 w 4750027"/>
              <a:gd name="connsiteY2" fmla="*/ 3943181 h 3949587"/>
              <a:gd name="connsiteX3" fmla="*/ 1318437 w 4750027"/>
              <a:gd name="connsiteY3" fmla="*/ 3949587 h 3949587"/>
              <a:gd name="connsiteX4" fmla="*/ 4664 w 4750027"/>
              <a:gd name="connsiteY4" fmla="*/ 1657181 h 3949587"/>
              <a:gd name="connsiteX5" fmla="*/ 0 w 4750027"/>
              <a:gd name="connsiteY5" fmla="*/ 0 h 3949587"/>
              <a:gd name="connsiteX0" fmla="*/ 0 w 4750027"/>
              <a:gd name="connsiteY0" fmla="*/ 0 h 3949587"/>
              <a:gd name="connsiteX1" fmla="*/ 2470433 w 4750027"/>
              <a:gd name="connsiteY1" fmla="*/ 5317 h 3949587"/>
              <a:gd name="connsiteX2" fmla="*/ 4750027 w 4750027"/>
              <a:gd name="connsiteY2" fmla="*/ 3943181 h 3949587"/>
              <a:gd name="connsiteX3" fmla="*/ 1318437 w 4750027"/>
              <a:gd name="connsiteY3" fmla="*/ 3949587 h 3949587"/>
              <a:gd name="connsiteX4" fmla="*/ 4664 w 4750027"/>
              <a:gd name="connsiteY4" fmla="*/ 1657181 h 3949587"/>
              <a:gd name="connsiteX5" fmla="*/ 0 w 4750027"/>
              <a:gd name="connsiteY5" fmla="*/ 0 h 3949587"/>
              <a:gd name="connsiteX0" fmla="*/ 0 w 4797873"/>
              <a:gd name="connsiteY0" fmla="*/ 0 h 3953814"/>
              <a:gd name="connsiteX1" fmla="*/ 2470433 w 4797873"/>
              <a:gd name="connsiteY1" fmla="*/ 5317 h 3953814"/>
              <a:gd name="connsiteX2" fmla="*/ 4797873 w 4797873"/>
              <a:gd name="connsiteY2" fmla="*/ 3953814 h 3953814"/>
              <a:gd name="connsiteX3" fmla="*/ 1318437 w 4797873"/>
              <a:gd name="connsiteY3" fmla="*/ 3949587 h 3953814"/>
              <a:gd name="connsiteX4" fmla="*/ 4664 w 4797873"/>
              <a:gd name="connsiteY4" fmla="*/ 1657181 h 3953814"/>
              <a:gd name="connsiteX5" fmla="*/ 0 w 4797873"/>
              <a:gd name="connsiteY5" fmla="*/ 0 h 3953814"/>
              <a:gd name="connsiteX0" fmla="*/ 0 w 4797873"/>
              <a:gd name="connsiteY0" fmla="*/ 0 h 3953814"/>
              <a:gd name="connsiteX1" fmla="*/ 2518280 w 4797873"/>
              <a:gd name="connsiteY1" fmla="*/ 5317 h 3953814"/>
              <a:gd name="connsiteX2" fmla="*/ 4797873 w 4797873"/>
              <a:gd name="connsiteY2" fmla="*/ 3953814 h 3953814"/>
              <a:gd name="connsiteX3" fmla="*/ 1318437 w 4797873"/>
              <a:gd name="connsiteY3" fmla="*/ 3949587 h 3953814"/>
              <a:gd name="connsiteX4" fmla="*/ 4664 w 4797873"/>
              <a:gd name="connsiteY4" fmla="*/ 1657181 h 3953814"/>
              <a:gd name="connsiteX5" fmla="*/ 0 w 4797873"/>
              <a:gd name="connsiteY5" fmla="*/ 0 h 3953814"/>
              <a:gd name="connsiteX0" fmla="*/ 0 w 4797873"/>
              <a:gd name="connsiteY0" fmla="*/ 15948 h 3969762"/>
              <a:gd name="connsiteX1" fmla="*/ 2497015 w 4797873"/>
              <a:gd name="connsiteY1" fmla="*/ 0 h 3969762"/>
              <a:gd name="connsiteX2" fmla="*/ 4797873 w 4797873"/>
              <a:gd name="connsiteY2" fmla="*/ 3969762 h 3969762"/>
              <a:gd name="connsiteX3" fmla="*/ 1318437 w 4797873"/>
              <a:gd name="connsiteY3" fmla="*/ 3965535 h 3969762"/>
              <a:gd name="connsiteX4" fmla="*/ 4664 w 4797873"/>
              <a:gd name="connsiteY4" fmla="*/ 1673129 h 3969762"/>
              <a:gd name="connsiteX5" fmla="*/ 0 w 4797873"/>
              <a:gd name="connsiteY5" fmla="*/ 15948 h 3969762"/>
              <a:gd name="connsiteX0" fmla="*/ 1037 w 4793594"/>
              <a:gd name="connsiteY0" fmla="*/ 0 h 3975079"/>
              <a:gd name="connsiteX1" fmla="*/ 2492736 w 4793594"/>
              <a:gd name="connsiteY1" fmla="*/ 5317 h 3975079"/>
              <a:gd name="connsiteX2" fmla="*/ 4793594 w 4793594"/>
              <a:gd name="connsiteY2" fmla="*/ 3975079 h 3975079"/>
              <a:gd name="connsiteX3" fmla="*/ 1314158 w 4793594"/>
              <a:gd name="connsiteY3" fmla="*/ 3970852 h 3975079"/>
              <a:gd name="connsiteX4" fmla="*/ 385 w 4793594"/>
              <a:gd name="connsiteY4" fmla="*/ 1678446 h 3975079"/>
              <a:gd name="connsiteX5" fmla="*/ 1037 w 4793594"/>
              <a:gd name="connsiteY5" fmla="*/ 0 h 3975079"/>
              <a:gd name="connsiteX0" fmla="*/ 1037 w 4793594"/>
              <a:gd name="connsiteY0" fmla="*/ 0 h 3969763"/>
              <a:gd name="connsiteX1" fmla="*/ 2492736 w 4793594"/>
              <a:gd name="connsiteY1" fmla="*/ 1 h 3969763"/>
              <a:gd name="connsiteX2" fmla="*/ 4793594 w 4793594"/>
              <a:gd name="connsiteY2" fmla="*/ 3969763 h 3969763"/>
              <a:gd name="connsiteX3" fmla="*/ 1314158 w 4793594"/>
              <a:gd name="connsiteY3" fmla="*/ 3965536 h 3969763"/>
              <a:gd name="connsiteX4" fmla="*/ 385 w 4793594"/>
              <a:gd name="connsiteY4" fmla="*/ 1673130 h 3969763"/>
              <a:gd name="connsiteX5" fmla="*/ 1037 w 4793594"/>
              <a:gd name="connsiteY5" fmla="*/ 0 h 3969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93594" h="3969763">
                <a:moveTo>
                  <a:pt x="1037" y="0"/>
                </a:moveTo>
                <a:lnTo>
                  <a:pt x="2492736" y="1"/>
                </a:lnTo>
                <a:lnTo>
                  <a:pt x="4793594" y="3969763"/>
                </a:lnTo>
                <a:lnTo>
                  <a:pt x="1314158" y="3965536"/>
                </a:lnTo>
                <a:cubicBezTo>
                  <a:pt x="1306853" y="3959855"/>
                  <a:pt x="-2942" y="1668178"/>
                  <a:pt x="385" y="1673130"/>
                </a:cubicBezTo>
                <a:cubicBezTo>
                  <a:pt x="-1170" y="1120736"/>
                  <a:pt x="2592" y="552394"/>
                  <a:pt x="1037" y="0"/>
                </a:cubicBezTo>
                <a:close/>
              </a:path>
            </a:pathLst>
          </a:custGeom>
          <a:solidFill>
            <a:schemeClr val="bg1">
              <a:lumMod val="95000"/>
            </a:schemeClr>
          </a:solidFill>
        </p:spPr>
        <p:txBody>
          <a:bodyPr>
            <a:normAutofit/>
          </a:bodyPr>
          <a:lstStyle>
            <a:lvl1pPr marL="0" indent="0">
              <a:buNone/>
              <a:defRPr sz="1500"/>
            </a:lvl1pPr>
          </a:lstStyle>
          <a:p>
            <a:endParaRPr lang="en-US"/>
          </a:p>
        </p:txBody>
      </p:sp>
      <p:pic>
        <p:nvPicPr>
          <p:cNvPr id="3" name="Image 2">
            <a:extLst>
              <a:ext uri="{FF2B5EF4-FFF2-40B4-BE49-F238E27FC236}">
                <a16:creationId xmlns:a16="http://schemas.microsoft.com/office/drawing/2014/main" id="{2EAA1AD9-D799-A04E-8EBC-E9E2A6592FD0}"/>
              </a:ext>
            </a:extLst>
          </p:cNvPr>
          <p:cNvPicPr>
            <a:picLocks noChangeAspect="1"/>
          </p:cNvPicPr>
          <p:nvPr userDrawn="1"/>
        </p:nvPicPr>
        <p:blipFill>
          <a:blip r:embed="rId2"/>
          <a:stretch>
            <a:fillRect/>
          </a:stretch>
        </p:blipFill>
        <p:spPr>
          <a:xfrm>
            <a:off x="9852499" y="1233352"/>
            <a:ext cx="1511368" cy="951602"/>
          </a:xfrm>
          <a:prstGeom prst="rect">
            <a:avLst/>
          </a:prstGeom>
        </p:spPr>
      </p:pic>
    </p:spTree>
    <p:extLst>
      <p:ext uri="{BB962C8B-B14F-4D97-AF65-F5344CB8AC3E}">
        <p14:creationId xmlns:p14="http://schemas.microsoft.com/office/powerpoint/2010/main" val="3174378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02_Custom Layout">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0" y="0"/>
            <a:ext cx="5856515" cy="6858000"/>
          </a:xfrm>
          <a:prstGeom prst="rect">
            <a:avLst/>
          </a:prstGeom>
          <a:solidFill>
            <a:schemeClr val="bg1">
              <a:lumMod val="95000"/>
            </a:schemeClr>
          </a:solidFill>
        </p:spPr>
        <p:txBody>
          <a:bodyPr>
            <a:normAutofit/>
          </a:bodyPr>
          <a:lstStyle>
            <a:lvl1pPr marL="0" indent="0">
              <a:buNone/>
              <a:defRPr sz="1500"/>
            </a:lvl1pPr>
          </a:lstStyle>
          <a:p>
            <a:endParaRPr lang="en-US"/>
          </a:p>
        </p:txBody>
      </p:sp>
      <p:sp>
        <p:nvSpPr>
          <p:cNvPr id="12" name="Title Placeholder 1"/>
          <p:cNvSpPr>
            <a:spLocks noGrp="1"/>
          </p:cNvSpPr>
          <p:nvPr>
            <p:ph type="title" hasCustomPrompt="1"/>
          </p:nvPr>
        </p:nvSpPr>
        <p:spPr>
          <a:xfrm>
            <a:off x="4767944" y="994231"/>
            <a:ext cx="4452257" cy="1248228"/>
          </a:xfrm>
          <a:prstGeom prst="rect">
            <a:avLst/>
          </a:prstGeom>
        </p:spPr>
        <p:txBody>
          <a:bodyPr vert="horz" lIns="91440" tIns="45720" rIns="91440" bIns="45720" rtlCol="0" anchor="t">
            <a:normAutofit/>
          </a:bodyPr>
          <a:lstStyle>
            <a:lvl1pPr algn="l">
              <a:defRPr sz="3700" b="1">
                <a:solidFill>
                  <a:schemeClr val="tx1"/>
                </a:solidFill>
                <a:latin typeface="Montserrat" panose="02000505000000020004" pitchFamily="2" charset="0"/>
              </a:defRPr>
            </a:lvl1pPr>
          </a:lstStyle>
          <a:p>
            <a:r>
              <a:rPr lang="en-US"/>
              <a:t>Write Project Tittle Here</a:t>
            </a:r>
          </a:p>
        </p:txBody>
      </p:sp>
      <p:pic>
        <p:nvPicPr>
          <p:cNvPr id="4" name="Image 3">
            <a:extLst>
              <a:ext uri="{FF2B5EF4-FFF2-40B4-BE49-F238E27FC236}">
                <a16:creationId xmlns:a16="http://schemas.microsoft.com/office/drawing/2014/main" id="{586F0E79-4693-9248-A9DE-08D20470E273}"/>
              </a:ext>
            </a:extLst>
          </p:cNvPr>
          <p:cNvPicPr>
            <a:picLocks noChangeAspect="1"/>
          </p:cNvPicPr>
          <p:nvPr userDrawn="1"/>
        </p:nvPicPr>
        <p:blipFill>
          <a:blip r:embed="rId2"/>
          <a:stretch>
            <a:fillRect/>
          </a:stretch>
        </p:blipFill>
        <p:spPr>
          <a:xfrm>
            <a:off x="11143271" y="609674"/>
            <a:ext cx="538775" cy="335092"/>
          </a:xfrm>
          <a:prstGeom prst="rect">
            <a:avLst/>
          </a:prstGeom>
        </p:spPr>
      </p:pic>
    </p:spTree>
    <p:extLst>
      <p:ext uri="{BB962C8B-B14F-4D97-AF65-F5344CB8AC3E}">
        <p14:creationId xmlns:p14="http://schemas.microsoft.com/office/powerpoint/2010/main" val="2566953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0_Custom Layout">
    <p:spTree>
      <p:nvGrpSpPr>
        <p:cNvPr id="1" name=""/>
        <p:cNvGrpSpPr/>
        <p:nvPr/>
      </p:nvGrpSpPr>
      <p:grpSpPr>
        <a:xfrm>
          <a:off x="0" y="0"/>
          <a:ext cx="0" cy="0"/>
          <a:chOff x="0" y="0"/>
          <a:chExt cx="0" cy="0"/>
        </a:xfrm>
      </p:grpSpPr>
      <p:sp>
        <p:nvSpPr>
          <p:cNvPr id="3" name="Rectangle 2"/>
          <p:cNvSpPr/>
          <p:nvPr userDrawn="1"/>
        </p:nvSpPr>
        <p:spPr>
          <a:xfrm>
            <a:off x="1" y="0"/>
            <a:ext cx="12192001" cy="6858000"/>
          </a:xfrm>
          <a:prstGeom prst="rect">
            <a:avLst/>
          </a:prstGeom>
          <a:solidFill>
            <a:srgbClr val="202C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Title Placeholder 1"/>
          <p:cNvSpPr>
            <a:spLocks noGrp="1"/>
          </p:cNvSpPr>
          <p:nvPr>
            <p:ph type="title" hasCustomPrompt="1"/>
          </p:nvPr>
        </p:nvSpPr>
        <p:spPr>
          <a:xfrm>
            <a:off x="3938667" y="1699080"/>
            <a:ext cx="4314664" cy="1239157"/>
          </a:xfrm>
          <a:prstGeom prst="rect">
            <a:avLst/>
          </a:prstGeom>
        </p:spPr>
        <p:txBody>
          <a:bodyPr vert="horz" lIns="91440" tIns="45720" rIns="91440" bIns="45720" rtlCol="0" anchor="t">
            <a:normAutofit/>
          </a:bodyPr>
          <a:lstStyle>
            <a:lvl1pPr algn="ctr">
              <a:defRPr sz="3700" b="1">
                <a:solidFill>
                  <a:schemeClr val="bg1"/>
                </a:solidFill>
                <a:latin typeface="Montserrat" panose="02000505000000020004" pitchFamily="2" charset="0"/>
              </a:defRPr>
            </a:lvl1pPr>
          </a:lstStyle>
          <a:p>
            <a:r>
              <a:rPr lang="en-US"/>
              <a:t>Write Project Tittle Here</a:t>
            </a:r>
          </a:p>
        </p:txBody>
      </p:sp>
      <p:sp>
        <p:nvSpPr>
          <p:cNvPr id="13" name="Picture Placeholder 7"/>
          <p:cNvSpPr>
            <a:spLocks noGrp="1"/>
          </p:cNvSpPr>
          <p:nvPr>
            <p:ph type="pic" sz="quarter" idx="13"/>
          </p:nvPr>
        </p:nvSpPr>
        <p:spPr>
          <a:xfrm>
            <a:off x="-3" y="1117600"/>
            <a:ext cx="3015347" cy="4622800"/>
          </a:xfrm>
          <a:prstGeom prst="rect">
            <a:avLst/>
          </a:prstGeom>
          <a:solidFill>
            <a:schemeClr val="bg1">
              <a:lumMod val="95000"/>
            </a:schemeClr>
          </a:solidFill>
        </p:spPr>
        <p:txBody>
          <a:bodyPr>
            <a:normAutofit/>
          </a:bodyPr>
          <a:lstStyle>
            <a:lvl1pPr marL="0" indent="0">
              <a:buNone/>
              <a:defRPr sz="1500"/>
            </a:lvl1pPr>
          </a:lstStyle>
          <a:p>
            <a:endParaRPr lang="en-US"/>
          </a:p>
        </p:txBody>
      </p:sp>
      <p:sp>
        <p:nvSpPr>
          <p:cNvPr id="14" name="Picture Placeholder 7"/>
          <p:cNvSpPr>
            <a:spLocks noGrp="1"/>
          </p:cNvSpPr>
          <p:nvPr>
            <p:ph type="pic" sz="quarter" idx="14"/>
          </p:nvPr>
        </p:nvSpPr>
        <p:spPr>
          <a:xfrm>
            <a:off x="9176653" y="1117600"/>
            <a:ext cx="3015347" cy="4622800"/>
          </a:xfrm>
          <a:prstGeom prst="rect">
            <a:avLst/>
          </a:prstGeom>
          <a:solidFill>
            <a:schemeClr val="bg1">
              <a:lumMod val="95000"/>
            </a:schemeClr>
          </a:solidFill>
        </p:spPr>
        <p:txBody>
          <a:bodyPr>
            <a:normAutofit/>
          </a:bodyPr>
          <a:lstStyle>
            <a:lvl1pPr marL="0" indent="0">
              <a:buNone/>
              <a:defRPr sz="1500"/>
            </a:lvl1pPr>
          </a:lstStyle>
          <a:p>
            <a:endParaRPr lang="en-US"/>
          </a:p>
        </p:txBody>
      </p:sp>
    </p:spTree>
    <p:extLst>
      <p:ext uri="{BB962C8B-B14F-4D97-AF65-F5344CB8AC3E}">
        <p14:creationId xmlns:p14="http://schemas.microsoft.com/office/powerpoint/2010/main" val="1083972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2_Custom Layout">
    <p:spTree>
      <p:nvGrpSpPr>
        <p:cNvPr id="1" name=""/>
        <p:cNvGrpSpPr/>
        <p:nvPr/>
      </p:nvGrpSpPr>
      <p:grpSpPr>
        <a:xfrm>
          <a:off x="0" y="0"/>
          <a:ext cx="0" cy="0"/>
          <a:chOff x="0" y="0"/>
          <a:chExt cx="0" cy="0"/>
        </a:xfrm>
      </p:grpSpPr>
      <p:sp>
        <p:nvSpPr>
          <p:cNvPr id="11" name="Rectangle 10"/>
          <p:cNvSpPr/>
          <p:nvPr userDrawn="1"/>
        </p:nvSpPr>
        <p:spPr>
          <a:xfrm>
            <a:off x="9550400" y="0"/>
            <a:ext cx="2641600" cy="6858000"/>
          </a:xfrm>
          <a:prstGeom prst="rect">
            <a:avLst/>
          </a:prstGeom>
          <a:solidFill>
            <a:srgbClr val="E746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p:cNvSpPr/>
          <p:nvPr userDrawn="1"/>
        </p:nvSpPr>
        <p:spPr>
          <a:xfrm>
            <a:off x="250371" y="228600"/>
            <a:ext cx="11691259" cy="6400800"/>
          </a:xfrm>
          <a:prstGeom prst="rect">
            <a:avLst/>
          </a:prstGeom>
          <a:solidFill>
            <a:srgbClr val="202C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Title Placeholder 1"/>
          <p:cNvSpPr>
            <a:spLocks noGrp="1"/>
          </p:cNvSpPr>
          <p:nvPr>
            <p:ph type="title" hasCustomPrompt="1"/>
          </p:nvPr>
        </p:nvSpPr>
        <p:spPr>
          <a:xfrm>
            <a:off x="1536700" y="2374900"/>
            <a:ext cx="3733800" cy="1917700"/>
          </a:xfrm>
          <a:prstGeom prst="rect">
            <a:avLst/>
          </a:prstGeom>
        </p:spPr>
        <p:txBody>
          <a:bodyPr vert="horz" lIns="91440" tIns="45720" rIns="91440" bIns="45720" rtlCol="0" anchor="t">
            <a:normAutofit/>
          </a:bodyPr>
          <a:lstStyle>
            <a:lvl1pPr algn="l">
              <a:defRPr sz="3700" b="1">
                <a:solidFill>
                  <a:schemeClr val="bg1"/>
                </a:solidFill>
                <a:latin typeface="Montserrat" panose="02000505000000020004" pitchFamily="2" charset="0"/>
              </a:defRPr>
            </a:lvl1pPr>
          </a:lstStyle>
          <a:p>
            <a:r>
              <a:rPr lang="en-US"/>
              <a:t>Write Project Tittle Here</a:t>
            </a:r>
          </a:p>
        </p:txBody>
      </p:sp>
    </p:spTree>
    <p:extLst>
      <p:ext uri="{BB962C8B-B14F-4D97-AF65-F5344CB8AC3E}">
        <p14:creationId xmlns:p14="http://schemas.microsoft.com/office/powerpoint/2010/main" val="1112741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4" name="Picture Placeholder 7"/>
          <p:cNvSpPr>
            <a:spLocks noGrp="1"/>
          </p:cNvSpPr>
          <p:nvPr>
            <p:ph type="pic" sz="quarter" idx="10"/>
          </p:nvPr>
        </p:nvSpPr>
        <p:spPr>
          <a:xfrm>
            <a:off x="5228493" y="1617787"/>
            <a:ext cx="3540368" cy="5240215"/>
          </a:xfrm>
          <a:prstGeom prst="rect">
            <a:avLst/>
          </a:prstGeom>
          <a:solidFill>
            <a:schemeClr val="bg1">
              <a:lumMod val="95000"/>
            </a:schemeClr>
          </a:solidFill>
        </p:spPr>
        <p:txBody>
          <a:bodyPr>
            <a:normAutofit/>
          </a:bodyPr>
          <a:lstStyle>
            <a:lvl1pPr marL="0" indent="0">
              <a:buNone/>
              <a:defRPr sz="1500"/>
            </a:lvl1pPr>
          </a:lstStyle>
          <a:p>
            <a:endParaRPr lang="en-US"/>
          </a:p>
        </p:txBody>
      </p:sp>
      <p:sp>
        <p:nvSpPr>
          <p:cNvPr id="5" name="Title Placeholder 1"/>
          <p:cNvSpPr>
            <a:spLocks noGrp="1"/>
          </p:cNvSpPr>
          <p:nvPr>
            <p:ph type="title" hasCustomPrompt="1"/>
          </p:nvPr>
        </p:nvSpPr>
        <p:spPr>
          <a:xfrm>
            <a:off x="1612901" y="1045586"/>
            <a:ext cx="4248640" cy="2383413"/>
          </a:xfrm>
          <a:prstGeom prst="rect">
            <a:avLst/>
          </a:prstGeom>
        </p:spPr>
        <p:txBody>
          <a:bodyPr vert="horz" lIns="91440" tIns="45720" rIns="91440" bIns="45720" rtlCol="0" anchor="t">
            <a:normAutofit/>
          </a:bodyPr>
          <a:lstStyle>
            <a:lvl1pPr algn="r">
              <a:defRPr sz="3700" b="1">
                <a:solidFill>
                  <a:schemeClr val="tx1"/>
                </a:solidFill>
                <a:latin typeface="Montserrat" panose="02000505000000020004" pitchFamily="2" charset="0"/>
              </a:defRPr>
            </a:lvl1pPr>
          </a:lstStyle>
          <a:p>
            <a:r>
              <a:rPr lang="en-US" dirty="0" err="1"/>
              <a:t>Titre</a:t>
            </a:r>
            <a:r>
              <a:rPr lang="en-US" dirty="0"/>
              <a:t> page</a:t>
            </a:r>
            <a:br>
              <a:rPr lang="en-US" dirty="0"/>
            </a:br>
            <a:r>
              <a:rPr lang="en-US" dirty="0" err="1"/>
              <a:t>intérieure</a:t>
            </a:r>
            <a:r>
              <a:rPr lang="en-US" dirty="0"/>
              <a:t/>
            </a:r>
            <a:br>
              <a:rPr lang="en-US" dirty="0"/>
            </a:br>
            <a:r>
              <a:rPr lang="en-US" dirty="0" err="1"/>
              <a:t>texte</a:t>
            </a:r>
            <a:r>
              <a:rPr lang="en-US" dirty="0"/>
              <a:t> </a:t>
            </a:r>
            <a:br>
              <a:rPr lang="en-US" dirty="0"/>
            </a:br>
            <a:r>
              <a:rPr lang="en-US" dirty="0"/>
              <a:t>et photos</a:t>
            </a:r>
          </a:p>
        </p:txBody>
      </p:sp>
      <p:sp>
        <p:nvSpPr>
          <p:cNvPr id="6" name="Picture Placeholder 7"/>
          <p:cNvSpPr>
            <a:spLocks noGrp="1"/>
          </p:cNvSpPr>
          <p:nvPr>
            <p:ph type="pic" sz="quarter" idx="11"/>
          </p:nvPr>
        </p:nvSpPr>
        <p:spPr>
          <a:xfrm>
            <a:off x="9142478" y="0"/>
            <a:ext cx="2133599" cy="2672860"/>
          </a:xfrm>
          <a:prstGeom prst="rect">
            <a:avLst/>
          </a:prstGeom>
          <a:solidFill>
            <a:schemeClr val="bg1">
              <a:lumMod val="95000"/>
            </a:schemeClr>
          </a:solidFill>
        </p:spPr>
        <p:txBody>
          <a:bodyPr>
            <a:normAutofit/>
          </a:bodyPr>
          <a:lstStyle>
            <a:lvl1pPr marL="0" indent="0">
              <a:buNone/>
              <a:defRPr sz="1500"/>
            </a:lvl1pPr>
          </a:lstStyle>
          <a:p>
            <a:endParaRPr lang="en-US"/>
          </a:p>
        </p:txBody>
      </p:sp>
      <p:sp>
        <p:nvSpPr>
          <p:cNvPr id="7" name="Picture Placeholder 7"/>
          <p:cNvSpPr>
            <a:spLocks noGrp="1"/>
          </p:cNvSpPr>
          <p:nvPr>
            <p:ph type="pic" sz="quarter" idx="12"/>
          </p:nvPr>
        </p:nvSpPr>
        <p:spPr>
          <a:xfrm>
            <a:off x="9142478" y="2924907"/>
            <a:ext cx="2133599" cy="2672860"/>
          </a:xfrm>
          <a:prstGeom prst="rect">
            <a:avLst/>
          </a:prstGeom>
          <a:solidFill>
            <a:schemeClr val="bg1">
              <a:lumMod val="95000"/>
            </a:schemeClr>
          </a:solidFill>
        </p:spPr>
        <p:txBody>
          <a:bodyPr>
            <a:normAutofit/>
          </a:bodyPr>
          <a:lstStyle>
            <a:lvl1pPr marL="0" indent="0">
              <a:buNone/>
              <a:defRPr sz="1500"/>
            </a:lvl1pPr>
          </a:lstStyle>
          <a:p>
            <a:endParaRPr lang="en-US"/>
          </a:p>
        </p:txBody>
      </p:sp>
    </p:spTree>
    <p:extLst>
      <p:ext uri="{BB962C8B-B14F-4D97-AF65-F5344CB8AC3E}">
        <p14:creationId xmlns:p14="http://schemas.microsoft.com/office/powerpoint/2010/main" val="1234916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87_Custom Layout">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1FEDEC09-1D4F-AF4F-BDB0-B3E7D68AD330}"/>
              </a:ext>
            </a:extLst>
          </p:cNvPr>
          <p:cNvPicPr>
            <a:picLocks noChangeAspect="1"/>
          </p:cNvPicPr>
          <p:nvPr userDrawn="1"/>
        </p:nvPicPr>
        <p:blipFill>
          <a:blip r:embed="rId2"/>
          <a:stretch>
            <a:fillRect/>
          </a:stretch>
        </p:blipFill>
        <p:spPr>
          <a:xfrm>
            <a:off x="11143271" y="609674"/>
            <a:ext cx="538775" cy="335092"/>
          </a:xfrm>
          <a:prstGeom prst="rect">
            <a:avLst/>
          </a:prstGeom>
        </p:spPr>
      </p:pic>
    </p:spTree>
    <p:extLst>
      <p:ext uri="{BB962C8B-B14F-4D97-AF65-F5344CB8AC3E}">
        <p14:creationId xmlns:p14="http://schemas.microsoft.com/office/powerpoint/2010/main" val="1126376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3_Diapositive de titre">
    <p:spTree>
      <p:nvGrpSpPr>
        <p:cNvPr id="1" name=""/>
        <p:cNvGrpSpPr/>
        <p:nvPr/>
      </p:nvGrpSpPr>
      <p:grpSpPr>
        <a:xfrm>
          <a:off x="0" y="0"/>
          <a:ext cx="0" cy="0"/>
          <a:chOff x="0" y="0"/>
          <a:chExt cx="0" cy="0"/>
        </a:xfrm>
      </p:grpSpPr>
      <p:grpSp>
        <p:nvGrpSpPr>
          <p:cNvPr id="11" name="Groupe 10"/>
          <p:cNvGrpSpPr/>
          <p:nvPr userDrawn="1"/>
        </p:nvGrpSpPr>
        <p:grpSpPr>
          <a:xfrm>
            <a:off x="507339" y="1"/>
            <a:ext cx="2171925" cy="6857999"/>
            <a:chOff x="380504" y="0"/>
            <a:chExt cx="1628944" cy="6857999"/>
          </a:xfrm>
        </p:grpSpPr>
        <p:sp>
          <p:nvSpPr>
            <p:cNvPr id="14" name="Rectangle 13"/>
            <p:cNvSpPr/>
            <p:nvPr/>
          </p:nvSpPr>
          <p:spPr>
            <a:xfrm>
              <a:off x="380504" y="0"/>
              <a:ext cx="1628944" cy="347359"/>
            </a:xfrm>
            <a:prstGeom prst="rect">
              <a:avLst/>
            </a:prstGeom>
            <a:solidFill>
              <a:srgbClr val="E84E0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15" name="Rectangle 14"/>
            <p:cNvSpPr/>
            <p:nvPr/>
          </p:nvSpPr>
          <p:spPr>
            <a:xfrm>
              <a:off x="380504" y="6597352"/>
              <a:ext cx="1628944" cy="260647"/>
            </a:xfrm>
            <a:prstGeom prst="rect">
              <a:avLst/>
            </a:prstGeom>
            <a:solidFill>
              <a:srgbClr val="E84E0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16" name="Rectangle 15"/>
            <p:cNvSpPr/>
            <p:nvPr/>
          </p:nvSpPr>
          <p:spPr>
            <a:xfrm>
              <a:off x="380504" y="1196752"/>
              <a:ext cx="457200" cy="76200"/>
            </a:xfrm>
            <a:prstGeom prst="rect">
              <a:avLst/>
            </a:prstGeom>
            <a:solidFill>
              <a:srgbClr val="E84E0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grpSp>
      <p:sp>
        <p:nvSpPr>
          <p:cNvPr id="23" name="Espace réservé de la date 22"/>
          <p:cNvSpPr>
            <a:spLocks noGrp="1"/>
          </p:cNvSpPr>
          <p:nvPr>
            <p:ph type="dt" sz="half" idx="10"/>
          </p:nvPr>
        </p:nvSpPr>
        <p:spPr>
          <a:xfrm>
            <a:off x="507339" y="6669361"/>
            <a:ext cx="2171925" cy="171587"/>
          </a:xfrm>
          <a:prstGeom prst="rect">
            <a:avLst/>
          </a:prstGeom>
        </p:spPr>
        <p:txBody>
          <a:bodyPr/>
          <a:lstStyle>
            <a:lvl1pPr algn="ctr">
              <a:defRPr>
                <a:solidFill>
                  <a:schemeClr val="bg1"/>
                </a:solidFill>
                <a:latin typeface="Arial" pitchFamily="34" charset="0"/>
                <a:cs typeface="Arial" pitchFamily="34" charset="0"/>
              </a:defRPr>
            </a:lvl1pPr>
          </a:lstStyle>
          <a:p>
            <a:r>
              <a:rPr lang="fr-FR" dirty="0">
                <a:solidFill>
                  <a:prstClr val="white"/>
                </a:solidFill>
              </a:rPr>
              <a:t>‹N°›</a:t>
            </a:r>
          </a:p>
        </p:txBody>
      </p:sp>
      <p:sp>
        <p:nvSpPr>
          <p:cNvPr id="24" name="Espace réservé du pied de page 23"/>
          <p:cNvSpPr>
            <a:spLocks noGrp="1"/>
          </p:cNvSpPr>
          <p:nvPr>
            <p:ph type="ftr" sz="quarter" idx="11"/>
          </p:nvPr>
        </p:nvSpPr>
        <p:spPr>
          <a:xfrm>
            <a:off x="8208235" y="6597353"/>
            <a:ext cx="3860800" cy="260647"/>
          </a:xfrm>
          <a:prstGeom prst="rect">
            <a:avLst/>
          </a:prstGeom>
        </p:spPr>
        <p:txBody>
          <a:bodyPr/>
          <a:lstStyle>
            <a:lvl1pPr algn="r">
              <a:defRPr sz="1000" b="1">
                <a:solidFill>
                  <a:schemeClr val="bg1"/>
                </a:solidFill>
                <a:latin typeface="Century Gothic" panose="020B0502020202020204" pitchFamily="34" charset="0"/>
                <a:cs typeface="Arial" pitchFamily="34" charset="0"/>
              </a:defRPr>
            </a:lvl1pPr>
          </a:lstStyle>
          <a:p>
            <a:r>
              <a:rPr lang="fr-FR" dirty="0">
                <a:solidFill>
                  <a:prstClr val="white"/>
                </a:solidFill>
              </a:rPr>
              <a:t>Informatique et Libertés</a:t>
            </a:r>
          </a:p>
        </p:txBody>
      </p:sp>
      <p:sp>
        <p:nvSpPr>
          <p:cNvPr id="26" name="Titre 1"/>
          <p:cNvSpPr>
            <a:spLocks noGrp="1"/>
          </p:cNvSpPr>
          <p:nvPr>
            <p:ph type="ctrTitle"/>
          </p:nvPr>
        </p:nvSpPr>
        <p:spPr>
          <a:xfrm>
            <a:off x="507339" y="188641"/>
            <a:ext cx="10871861" cy="1139409"/>
          </a:xfrm>
          <a:prstGeom prst="rect">
            <a:avLst/>
          </a:prstGeom>
        </p:spPr>
        <p:txBody>
          <a:bodyPr>
            <a:normAutofit/>
          </a:bodyPr>
          <a:lstStyle>
            <a:lvl1pPr algn="l">
              <a:defRPr sz="2800" b="1">
                <a:solidFill>
                  <a:srgbClr val="E84E0F"/>
                </a:solidFill>
                <a:latin typeface="Century Gothic" panose="020B0502020202020204" pitchFamily="34" charset="0"/>
                <a:cs typeface="Arial" pitchFamily="34" charset="0"/>
              </a:defRPr>
            </a:lvl1pPr>
          </a:lstStyle>
          <a:p>
            <a:r>
              <a:rPr lang="fr-FR" dirty="0"/>
              <a:t>Cliquez et modifiez le titre</a:t>
            </a:r>
          </a:p>
        </p:txBody>
      </p:sp>
      <p:sp>
        <p:nvSpPr>
          <p:cNvPr id="3" name="Espace réservé du texte 2"/>
          <p:cNvSpPr>
            <a:spLocks noGrp="1"/>
          </p:cNvSpPr>
          <p:nvPr>
            <p:ph type="body" sz="quarter" idx="12"/>
          </p:nvPr>
        </p:nvSpPr>
        <p:spPr>
          <a:xfrm>
            <a:off x="507339" y="1988840"/>
            <a:ext cx="10871861" cy="2160588"/>
          </a:xfrm>
          <a:prstGeom prst="rect">
            <a:avLst/>
          </a:prstGeom>
        </p:spPr>
        <p:txBody>
          <a:bodyPr/>
          <a:lstStyle>
            <a:lvl1pPr marL="342900" indent="-342900">
              <a:buClr>
                <a:schemeClr val="tx1">
                  <a:lumMod val="65000"/>
                  <a:lumOff val="35000"/>
                </a:schemeClr>
              </a:buClr>
              <a:buFont typeface="Wingdings" pitchFamily="2" charset="2"/>
              <a:buChar char="§"/>
              <a:defRPr sz="280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defRPr>
            </a:lvl1pPr>
            <a:lvl2pPr marL="742950" indent="-285750">
              <a:buFont typeface="Wingdings" panose="05000000000000000000" pitchFamily="2" charset="2"/>
              <a:buChar char="§"/>
              <a:defRPr>
                <a:solidFill>
                  <a:schemeClr val="tx1">
                    <a:lumMod val="65000"/>
                    <a:lumOff val="35000"/>
                  </a:schemeClr>
                </a:solidFill>
                <a:latin typeface="Segoe UI Light" panose="020B0502040204020203" pitchFamily="34" charset="0"/>
                <a:cs typeface="Arial" pitchFamily="34" charset="0"/>
              </a:defRPr>
            </a:lvl2pPr>
          </a:lstStyle>
          <a:p>
            <a:pPr lvl="0"/>
            <a:r>
              <a:rPr lang="fr-FR" dirty="0"/>
              <a:t>Modifiez les styles du texte du masque</a:t>
            </a:r>
          </a:p>
          <a:p>
            <a:pPr lvl="1"/>
            <a:r>
              <a:rPr lang="fr-FR" dirty="0"/>
              <a:t>Deuxième niveau</a:t>
            </a:r>
          </a:p>
        </p:txBody>
      </p:sp>
      <p:sp>
        <p:nvSpPr>
          <p:cNvPr id="17" name="Rectangle 16"/>
          <p:cNvSpPr/>
          <p:nvPr userDrawn="1"/>
        </p:nvSpPr>
        <p:spPr>
          <a:xfrm>
            <a:off x="2831637" y="6597354"/>
            <a:ext cx="9360363" cy="260647"/>
          </a:xfrm>
          <a:prstGeom prst="rect">
            <a:avLst/>
          </a:prstGeom>
          <a:solidFill>
            <a:srgbClr val="2A2E4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Tree>
    <p:extLst>
      <p:ext uri="{BB962C8B-B14F-4D97-AF65-F5344CB8AC3E}">
        <p14:creationId xmlns:p14="http://schemas.microsoft.com/office/powerpoint/2010/main" val="1351633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a:prstGeom prst="rect">
            <a:avLst/>
          </a:prstGeom>
        </p:spPr>
        <p:txBody>
          <a:bodyPr/>
          <a:lstStyle/>
          <a:p>
            <a:r>
              <a:rPr lang="fr-FR"/>
              <a:t>Cliquez et modifiez le titre</a:t>
            </a:r>
          </a:p>
        </p:txBody>
      </p:sp>
      <p:sp>
        <p:nvSpPr>
          <p:cNvPr id="3" name="Sous-titr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a:xfrm>
            <a:off x="609600" y="6356351"/>
            <a:ext cx="2844800" cy="365125"/>
          </a:xfrm>
          <a:prstGeom prst="rect">
            <a:avLst/>
          </a:prstGeom>
        </p:spPr>
        <p:txBody>
          <a:bodyPr/>
          <a:lstStyle/>
          <a:p>
            <a:fld id="{A601EC62-91A9-7A4C-AD54-E9565F4FA509}" type="datetime2">
              <a:rPr lang="fr-FR" smtClean="0"/>
              <a:t>mercredi 2 mars 2022</a:t>
            </a:fld>
            <a:endParaRPr lang="fr-FR"/>
          </a:p>
        </p:txBody>
      </p:sp>
      <p:sp>
        <p:nvSpPr>
          <p:cNvPr id="5" name="Espace réservé du pied de page 4"/>
          <p:cNvSpPr>
            <a:spLocks noGrp="1"/>
          </p:cNvSpPr>
          <p:nvPr>
            <p:ph type="ftr" sz="quarter" idx="11"/>
          </p:nvPr>
        </p:nvSpPr>
        <p:spPr>
          <a:xfrm>
            <a:off x="4165600" y="6356351"/>
            <a:ext cx="38608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8737600" y="6356351"/>
            <a:ext cx="2844800" cy="365125"/>
          </a:xfrm>
          <a:prstGeom prst="rect">
            <a:avLst/>
          </a:prstGeom>
        </p:spPr>
        <p:txBody>
          <a:bodyPr/>
          <a:lstStyle/>
          <a:p>
            <a:fld id="{282AAA50-1E89-B34C-8477-5F736D4F2309}" type="slidenum">
              <a:rPr lang="fr-FR" smtClean="0"/>
              <a:t>‹N°›</a:t>
            </a:fld>
            <a:endParaRPr lang="fr-FR"/>
          </a:p>
        </p:txBody>
      </p:sp>
    </p:spTree>
    <p:extLst>
      <p:ext uri="{BB962C8B-B14F-4D97-AF65-F5344CB8AC3E}">
        <p14:creationId xmlns:p14="http://schemas.microsoft.com/office/powerpoint/2010/main" val="3137873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5256800"/>
      </p:ext>
    </p:extLst>
  </p:cSld>
  <p:clrMap bg1="lt1" tx1="dk1" bg2="lt2" tx2="dk2" accent1="accent1" accent2="accent2" accent3="accent3" accent4="accent4" accent5="accent5" accent6="accent6" hlink="hlink" folHlink="folHlink"/>
  <p:sldLayoutIdLst>
    <p:sldLayoutId id="2147483737" r:id="rId1"/>
    <p:sldLayoutId id="2147483757" r:id="rId2"/>
    <p:sldLayoutId id="2147483690" r:id="rId3"/>
    <p:sldLayoutId id="2147483692" r:id="rId4"/>
    <p:sldLayoutId id="2147483669" r:id="rId5"/>
    <p:sldLayoutId id="2147483740" r:id="rId6"/>
    <p:sldLayoutId id="2147483759" r:id="rId7"/>
    <p:sldLayoutId id="2147483760" r:id="rId8"/>
  </p:sldLayoutIdLst>
  <p:hf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emf"/><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9.jpeg"/><Relationship Id="rId4" Type="http://schemas.openxmlformats.org/officeDocument/2006/relationships/image" Target="../media/image8.tiff"/></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xml"/><Relationship Id="rId5" Type="http://schemas.openxmlformats.org/officeDocument/2006/relationships/image" Target="../media/image9.jpeg"/><Relationship Id="rId4" Type="http://schemas.openxmlformats.org/officeDocument/2006/relationships/image" Target="../media/image12.jpeg"/></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5.xml"/><Relationship Id="rId5" Type="http://schemas.openxmlformats.org/officeDocument/2006/relationships/image" Target="../media/image9.jpeg"/><Relationship Id="rId4" Type="http://schemas.openxmlformats.org/officeDocument/2006/relationships/image" Target="../media/image15.jpeg"/></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5.xml"/><Relationship Id="rId5" Type="http://schemas.openxmlformats.org/officeDocument/2006/relationships/image" Target="../media/image9.jpeg"/><Relationship Id="rId4" Type="http://schemas.openxmlformats.org/officeDocument/2006/relationships/image" Target="../media/image18.jpeg"/></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hyperlink" Target="mailto:Marc.langenbach@univ-grenoble-alpes.fr" TargetMode="External"/><Relationship Id="rId7" Type="http://schemas.microsoft.com/office/2007/relationships/hdphoto" Target="../media/hdphoto1.wdp"/><Relationship Id="rId2" Type="http://schemas.openxmlformats.org/officeDocument/2006/relationships/hyperlink" Target="mailto:Veronique.reynier@univ-grenoble-alpes.fr" TargetMode="External"/><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hyperlink" Target="http://www.univ-grenoble-alpes.fr/"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e 14"/>
          <p:cNvGrpSpPr/>
          <p:nvPr/>
        </p:nvGrpSpPr>
        <p:grpSpPr>
          <a:xfrm>
            <a:off x="1000585" y="3128116"/>
            <a:ext cx="2233060" cy="3080082"/>
            <a:chOff x="2273347" y="286573"/>
            <a:chExt cx="3772413" cy="5203328"/>
          </a:xfrm>
        </p:grpSpPr>
        <p:sp>
          <p:nvSpPr>
            <p:cNvPr id="3" name="Triangle 2">
              <a:extLst>
                <a:ext uri="{FF2B5EF4-FFF2-40B4-BE49-F238E27FC236}">
                  <a16:creationId xmlns:a16="http://schemas.microsoft.com/office/drawing/2014/main" id="{619634E2-7F5B-3D45-AA41-56D17B511669}"/>
                </a:ext>
              </a:extLst>
            </p:cNvPr>
            <p:cNvSpPr/>
            <p:nvPr/>
          </p:nvSpPr>
          <p:spPr>
            <a:xfrm>
              <a:off x="3782312" y="286573"/>
              <a:ext cx="1508965" cy="1300832"/>
            </a:xfrm>
            <a:prstGeom prst="triangle">
              <a:avLst/>
            </a:prstGeom>
            <a:solidFill>
              <a:srgbClr val="EF7D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Triangle 3">
              <a:extLst>
                <a:ext uri="{FF2B5EF4-FFF2-40B4-BE49-F238E27FC236}">
                  <a16:creationId xmlns:a16="http://schemas.microsoft.com/office/drawing/2014/main" id="{7884F812-E37F-1841-9EF0-E1B6609A8B34}"/>
                </a:ext>
              </a:extLst>
            </p:cNvPr>
            <p:cNvSpPr/>
            <p:nvPr/>
          </p:nvSpPr>
          <p:spPr>
            <a:xfrm rot="10800000">
              <a:off x="3782312" y="1587405"/>
              <a:ext cx="1508965" cy="1300832"/>
            </a:xfrm>
            <a:prstGeom prst="triangle">
              <a:avLst/>
            </a:prstGeom>
            <a:solidFill>
              <a:srgbClr val="E645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Triangle 4">
              <a:extLst>
                <a:ext uri="{FF2B5EF4-FFF2-40B4-BE49-F238E27FC236}">
                  <a16:creationId xmlns:a16="http://schemas.microsoft.com/office/drawing/2014/main" id="{533957C5-D138-424E-A162-EC0B223AD929}"/>
                </a:ext>
              </a:extLst>
            </p:cNvPr>
            <p:cNvSpPr/>
            <p:nvPr/>
          </p:nvSpPr>
          <p:spPr>
            <a:xfrm rot="10800000">
              <a:off x="3027829" y="2888237"/>
              <a:ext cx="1508965" cy="1300832"/>
            </a:xfrm>
            <a:prstGeom prst="triangle">
              <a:avLst/>
            </a:prstGeom>
            <a:solidFill>
              <a:srgbClr val="EDD1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Triangle 5">
              <a:extLst>
                <a:ext uri="{FF2B5EF4-FFF2-40B4-BE49-F238E27FC236}">
                  <a16:creationId xmlns:a16="http://schemas.microsoft.com/office/drawing/2014/main" id="{10169A81-7339-6C4A-A077-E07136C7CAAB}"/>
                </a:ext>
              </a:extLst>
            </p:cNvPr>
            <p:cNvSpPr/>
            <p:nvPr/>
          </p:nvSpPr>
          <p:spPr>
            <a:xfrm rot="10800000">
              <a:off x="4536795" y="2888237"/>
              <a:ext cx="1508965" cy="1300832"/>
            </a:xfrm>
            <a:prstGeom prst="triangle">
              <a:avLst/>
            </a:prstGeom>
            <a:solidFill>
              <a:srgbClr val="8583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Triangle 6">
              <a:extLst>
                <a:ext uri="{FF2B5EF4-FFF2-40B4-BE49-F238E27FC236}">
                  <a16:creationId xmlns:a16="http://schemas.microsoft.com/office/drawing/2014/main" id="{397DCDE4-0683-4C49-B2C3-64BA9B63AA6D}"/>
                </a:ext>
              </a:extLst>
            </p:cNvPr>
            <p:cNvSpPr/>
            <p:nvPr/>
          </p:nvSpPr>
          <p:spPr>
            <a:xfrm rot="10800000">
              <a:off x="3782311" y="4189069"/>
              <a:ext cx="1508965" cy="1300832"/>
            </a:xfrm>
            <a:prstGeom prst="triangle">
              <a:avLst/>
            </a:prstGeom>
            <a:solidFill>
              <a:srgbClr val="E645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sp>
          <p:nvSpPr>
            <p:cNvPr id="8" name="Triangle 7">
              <a:extLst>
                <a:ext uri="{FF2B5EF4-FFF2-40B4-BE49-F238E27FC236}">
                  <a16:creationId xmlns:a16="http://schemas.microsoft.com/office/drawing/2014/main" id="{B271F49F-9823-C64E-AD49-64F045186FFB}"/>
                </a:ext>
              </a:extLst>
            </p:cNvPr>
            <p:cNvSpPr/>
            <p:nvPr/>
          </p:nvSpPr>
          <p:spPr>
            <a:xfrm rot="10800000">
              <a:off x="2273347" y="1587405"/>
              <a:ext cx="1508965" cy="130083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1" name="ZoneTexte 10">
            <a:extLst>
              <a:ext uri="{FF2B5EF4-FFF2-40B4-BE49-F238E27FC236}">
                <a16:creationId xmlns:a16="http://schemas.microsoft.com/office/drawing/2014/main" id="{E4AF73A0-E0AB-BB44-BCAE-196AA320CF4A}"/>
              </a:ext>
            </a:extLst>
          </p:cNvPr>
          <p:cNvSpPr txBox="1"/>
          <p:nvPr/>
        </p:nvSpPr>
        <p:spPr>
          <a:xfrm>
            <a:off x="-26735" y="649801"/>
            <a:ext cx="8907760" cy="1569660"/>
          </a:xfrm>
          <a:prstGeom prst="rect">
            <a:avLst/>
          </a:prstGeom>
          <a:noFill/>
        </p:spPr>
        <p:txBody>
          <a:bodyPr wrap="square" rtlCol="0">
            <a:spAutoFit/>
          </a:bodyPr>
          <a:lstStyle/>
          <a:p>
            <a:pPr algn="r"/>
            <a:r>
              <a:rPr lang="fr-FR" sz="3200" b="1" dirty="0">
                <a:solidFill>
                  <a:schemeClr val="bg1"/>
                </a:solidFill>
                <a:latin typeface="Verdana" panose="020B0604030504040204" pitchFamily="34" charset="0"/>
                <a:ea typeface="Verdana" panose="020B0604030504040204" pitchFamily="34" charset="0"/>
                <a:cs typeface="Verdana" panose="020B0604030504040204" pitchFamily="34" charset="0"/>
              </a:rPr>
              <a:t>Forum des Masters et Licences professionnelles de l’UGA</a:t>
            </a:r>
          </a:p>
          <a:p>
            <a:pPr algn="r"/>
            <a:r>
              <a:rPr lang="fr-FR" sz="3200" b="1" dirty="0">
                <a:solidFill>
                  <a:schemeClr val="bg1"/>
                </a:solidFill>
                <a:latin typeface="Verdana" panose="020B0604030504040204" pitchFamily="34" charset="0"/>
                <a:ea typeface="Verdana" panose="020B0604030504040204" pitchFamily="34" charset="0"/>
                <a:cs typeface="Verdana" panose="020B0604030504040204" pitchFamily="34" charset="0"/>
              </a:rPr>
              <a:t>Jeudi 3 mars 2022  </a:t>
            </a:r>
          </a:p>
        </p:txBody>
      </p:sp>
      <p:sp>
        <p:nvSpPr>
          <p:cNvPr id="12" name="ZoneTexte 11">
            <a:extLst>
              <a:ext uri="{FF2B5EF4-FFF2-40B4-BE49-F238E27FC236}">
                <a16:creationId xmlns:a16="http://schemas.microsoft.com/office/drawing/2014/main" id="{82E7FE83-C85C-AC4A-B550-DD85E44F26CF}"/>
              </a:ext>
            </a:extLst>
          </p:cNvPr>
          <p:cNvSpPr txBox="1"/>
          <p:nvPr/>
        </p:nvSpPr>
        <p:spPr>
          <a:xfrm>
            <a:off x="1732085" y="2242037"/>
            <a:ext cx="10295791" cy="2800767"/>
          </a:xfrm>
          <a:prstGeom prst="rect">
            <a:avLst/>
          </a:prstGeom>
          <a:noFill/>
        </p:spPr>
        <p:txBody>
          <a:bodyPr wrap="square" rtlCol="0">
            <a:spAutoFit/>
          </a:bodyPr>
          <a:lstStyle/>
          <a:p>
            <a:pPr algn="r"/>
            <a:r>
              <a:rPr lang="fr-FR" sz="2800" b="1" dirty="0">
                <a:solidFill>
                  <a:srgbClr val="E64513"/>
                </a:solidFill>
                <a:latin typeface="Verdana" panose="020B0604030504040204" pitchFamily="34" charset="0"/>
                <a:ea typeface="Verdana" panose="020B0604030504040204" pitchFamily="34" charset="0"/>
              </a:rPr>
              <a:t>Masters Mention STAPS</a:t>
            </a:r>
          </a:p>
          <a:p>
            <a:pPr algn="r"/>
            <a:r>
              <a:rPr lang="fr-FR" sz="2800" b="1" dirty="0">
                <a:solidFill>
                  <a:srgbClr val="E64513"/>
                </a:solidFill>
                <a:latin typeface="Verdana" panose="020B0604030504040204" pitchFamily="34" charset="0"/>
                <a:ea typeface="Verdana" panose="020B0604030504040204" pitchFamily="34" charset="0"/>
                <a:cs typeface="Verdana" panose="020B0604030504040204" pitchFamily="34" charset="0"/>
              </a:rPr>
              <a:t>Parcours EOPS, APAS, MEH, ISMH, </a:t>
            </a:r>
            <a:r>
              <a:rPr lang="fr-FR" sz="2800" b="1" dirty="0" smtClean="0">
                <a:solidFill>
                  <a:srgbClr val="E64513"/>
                </a:solidFill>
                <a:latin typeface="Verdana" panose="020B0604030504040204" pitchFamily="34" charset="0"/>
                <a:ea typeface="Verdana" panose="020B0604030504040204" pitchFamily="34" charset="0"/>
                <a:cs typeface="Verdana" panose="020B0604030504040204" pitchFamily="34" charset="0"/>
              </a:rPr>
              <a:t>ATDM, MSTM </a:t>
            </a:r>
            <a:endParaRPr lang="fr-FR" sz="2800" b="1" dirty="0">
              <a:solidFill>
                <a:srgbClr val="E64513"/>
              </a:solidFill>
              <a:latin typeface="Verdana" panose="020B0604030504040204" pitchFamily="34" charset="0"/>
              <a:ea typeface="Verdana" panose="020B0604030504040204" pitchFamily="34" charset="0"/>
              <a:cs typeface="Verdana" panose="020B0604030504040204" pitchFamily="34" charset="0"/>
            </a:endParaRPr>
          </a:p>
          <a:p>
            <a:pPr algn="r"/>
            <a:endParaRPr lang="fr-FR" sz="2000" dirty="0">
              <a:solidFill>
                <a:srgbClr val="E64513"/>
              </a:solidFill>
              <a:latin typeface="Verdana" panose="020B0604030504040204" pitchFamily="34" charset="0"/>
              <a:ea typeface="Verdana" panose="020B0604030504040204" pitchFamily="34" charset="0"/>
              <a:cs typeface="Verdana" panose="020B0604030504040204" pitchFamily="34" charset="0"/>
            </a:endParaRPr>
          </a:p>
          <a:p>
            <a:pPr algn="r"/>
            <a:endParaRPr lang="fr-FR" sz="2000" dirty="0">
              <a:solidFill>
                <a:srgbClr val="E64513"/>
              </a:solidFill>
              <a:latin typeface="Verdana" panose="020B0604030504040204" pitchFamily="34" charset="0"/>
              <a:ea typeface="Verdana" panose="020B0604030504040204" pitchFamily="34" charset="0"/>
              <a:cs typeface="Verdana" panose="020B0604030504040204" pitchFamily="34" charset="0"/>
            </a:endParaRPr>
          </a:p>
          <a:p>
            <a:pPr algn="r"/>
            <a:endParaRPr lang="fr-FR" sz="2000" dirty="0">
              <a:solidFill>
                <a:srgbClr val="E64513"/>
              </a:solidFill>
              <a:latin typeface="Verdana" panose="020B0604030504040204" pitchFamily="34" charset="0"/>
              <a:ea typeface="Verdana" panose="020B0604030504040204" pitchFamily="34" charset="0"/>
              <a:cs typeface="Verdana" panose="020B0604030504040204" pitchFamily="34" charset="0"/>
            </a:endParaRPr>
          </a:p>
          <a:p>
            <a:pPr algn="r"/>
            <a:endParaRPr lang="fr-FR" sz="2000" dirty="0">
              <a:solidFill>
                <a:srgbClr val="E64513"/>
              </a:solidFill>
              <a:latin typeface="Verdana" panose="020B0604030504040204" pitchFamily="34" charset="0"/>
              <a:ea typeface="Verdana" panose="020B0604030504040204" pitchFamily="34" charset="0"/>
              <a:cs typeface="Verdana" panose="020B0604030504040204" pitchFamily="34" charset="0"/>
            </a:endParaRPr>
          </a:p>
          <a:p>
            <a:pPr algn="r"/>
            <a:endParaRPr lang="fr-FR" sz="2000" dirty="0">
              <a:solidFill>
                <a:srgbClr val="E64513"/>
              </a:solidFill>
              <a:latin typeface="Verdana" panose="020B0604030504040204" pitchFamily="34" charset="0"/>
              <a:ea typeface="Verdana" panose="020B0604030504040204" pitchFamily="34" charset="0"/>
              <a:cs typeface="Verdana" panose="020B0604030504040204" pitchFamily="34" charset="0"/>
            </a:endParaRPr>
          </a:p>
          <a:p>
            <a:pPr algn="r"/>
            <a:endParaRPr lang="fr-FR" sz="2000" dirty="0">
              <a:solidFill>
                <a:srgbClr val="E64513"/>
              </a:solidFill>
              <a:latin typeface="Verdana" panose="020B0604030504040204" pitchFamily="34" charset="0"/>
              <a:ea typeface="Verdana" panose="020B0604030504040204" pitchFamily="34" charset="0"/>
              <a:cs typeface="Verdana" panose="020B0604030504040204" pitchFamily="34" charset="0"/>
            </a:endParaRPr>
          </a:p>
        </p:txBody>
      </p:sp>
      <p:sp>
        <p:nvSpPr>
          <p:cNvPr id="13" name="Rectangle 12">
            <a:extLst>
              <a:ext uri="{FF2B5EF4-FFF2-40B4-BE49-F238E27FC236}">
                <a16:creationId xmlns:a16="http://schemas.microsoft.com/office/drawing/2014/main" id="{A454CC9F-C26B-E049-A481-B0CCACDF9445}"/>
              </a:ext>
            </a:extLst>
          </p:cNvPr>
          <p:cNvSpPr/>
          <p:nvPr/>
        </p:nvSpPr>
        <p:spPr>
          <a:xfrm>
            <a:off x="11075999" y="4131300"/>
            <a:ext cx="290945" cy="45719"/>
          </a:xfrm>
          <a:prstGeom prst="rect">
            <a:avLst/>
          </a:prstGeom>
          <a:solidFill>
            <a:srgbClr val="E6451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80190" y="4318052"/>
            <a:ext cx="2070788" cy="1731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a:extLst>
              <a:ext uri="{FF2B5EF4-FFF2-40B4-BE49-F238E27FC236}">
                <a16:creationId xmlns:a16="http://schemas.microsoft.com/office/drawing/2014/main" id="{008F0C66-27C4-1F40-AF42-F057B5EC7494}"/>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988443" y="4318052"/>
            <a:ext cx="1393321" cy="1731506"/>
          </a:xfrm>
          <a:prstGeom prst="rect">
            <a:avLst/>
          </a:prstGeom>
        </p:spPr>
      </p:pic>
      <p:sp>
        <p:nvSpPr>
          <p:cNvPr id="2" name="ZoneTexte 1">
            <a:extLst>
              <a:ext uri="{FF2B5EF4-FFF2-40B4-BE49-F238E27FC236}">
                <a16:creationId xmlns:a16="http://schemas.microsoft.com/office/drawing/2014/main" id="{E3D3FDE4-BA0D-413D-9333-B2BA781D5FF5}"/>
              </a:ext>
            </a:extLst>
          </p:cNvPr>
          <p:cNvSpPr txBox="1"/>
          <p:nvPr/>
        </p:nvSpPr>
        <p:spPr>
          <a:xfrm>
            <a:off x="3851563" y="6188476"/>
            <a:ext cx="7767782" cy="369332"/>
          </a:xfrm>
          <a:prstGeom prst="rect">
            <a:avLst/>
          </a:prstGeom>
          <a:noFill/>
        </p:spPr>
        <p:txBody>
          <a:bodyPr wrap="square" rtlCol="0">
            <a:spAutoFit/>
          </a:bodyPr>
          <a:lstStyle/>
          <a:p>
            <a:r>
              <a:rPr lang="fr-FR" dirty="0">
                <a:solidFill>
                  <a:srgbClr val="E74610"/>
                </a:solidFill>
              </a:rPr>
              <a:t>Julien BRUGNIAUX – Patrice FLORE, co-responsables du Master STAPS</a:t>
            </a:r>
          </a:p>
        </p:txBody>
      </p:sp>
      <p:pic>
        <p:nvPicPr>
          <p:cNvPr id="16" name="Image 15">
            <a:extLst>
              <a:ext uri="{FF2B5EF4-FFF2-40B4-BE49-F238E27FC236}">
                <a16:creationId xmlns:a16="http://schemas.microsoft.com/office/drawing/2014/main" id="{3024A6A4-4CCE-4AF0-812E-B4002A1EEF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25164" y="1233975"/>
            <a:ext cx="1747519" cy="985486"/>
          </a:xfrm>
          <a:prstGeom prst="rect">
            <a:avLst/>
          </a:prstGeom>
        </p:spPr>
      </p:pic>
    </p:spTree>
    <p:extLst>
      <p:ext uri="{BB962C8B-B14F-4D97-AF65-F5344CB8AC3E}">
        <p14:creationId xmlns:p14="http://schemas.microsoft.com/office/powerpoint/2010/main" val="16409864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202C4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2182670" y="216461"/>
            <a:ext cx="8070575" cy="1103948"/>
          </a:xfrm>
          <a:noFill/>
        </p:spPr>
        <p:txBody>
          <a:bodyPr vert="horz" lIns="91440" tIns="45720" rIns="91440" bIns="45720" rtlCol="0" anchor="t">
            <a:normAutofit fontScale="90000"/>
          </a:bodyPr>
          <a:lstStyle/>
          <a:p>
            <a:pPr algn="ctr"/>
            <a:r>
              <a:rPr lang="en-US" sz="3100" dirty="0">
                <a:solidFill>
                  <a:srgbClr val="E74610"/>
                </a:solidFill>
                <a:latin typeface="Verdana" panose="020B0604030504040204" pitchFamily="34" charset="0"/>
                <a:ea typeface="Verdana" panose="020B0604030504040204" pitchFamily="34" charset="0"/>
                <a:cs typeface="Arial" pitchFamily="34" charset="0"/>
              </a:rPr>
              <a:t>Parcours EOPS</a:t>
            </a:r>
            <a:br>
              <a:rPr lang="en-US" sz="3100" dirty="0">
                <a:solidFill>
                  <a:srgbClr val="E74610"/>
                </a:solidFill>
                <a:latin typeface="Verdana" panose="020B0604030504040204" pitchFamily="34" charset="0"/>
                <a:ea typeface="Verdana" panose="020B0604030504040204" pitchFamily="34" charset="0"/>
                <a:cs typeface="Arial" pitchFamily="34" charset="0"/>
              </a:rPr>
            </a:br>
            <a:r>
              <a:rPr lang="en-US" sz="3100" dirty="0">
                <a:solidFill>
                  <a:srgbClr val="E74610"/>
                </a:solidFill>
                <a:latin typeface="Verdana" panose="020B0604030504040204" pitchFamily="34" charset="0"/>
                <a:ea typeface="Verdana" panose="020B0604030504040204" pitchFamily="34" charset="0"/>
                <a:cs typeface="Arial" pitchFamily="34" charset="0"/>
              </a:rPr>
              <a:t> Entraînement et Optimisation de la Performance Sportive </a:t>
            </a:r>
          </a:p>
        </p:txBody>
      </p:sp>
      <p:sp>
        <p:nvSpPr>
          <p:cNvPr id="4" name="Rectangle 3">
            <a:extLst>
              <a:ext uri="{FF2B5EF4-FFF2-40B4-BE49-F238E27FC236}">
                <a16:creationId xmlns:a16="http://schemas.microsoft.com/office/drawing/2014/main" id="{84FEAE71-6595-4FAC-A179-AC3BFD6E7C0F}"/>
              </a:ext>
            </a:extLst>
          </p:cNvPr>
          <p:cNvSpPr/>
          <p:nvPr/>
        </p:nvSpPr>
        <p:spPr>
          <a:xfrm>
            <a:off x="419113" y="2055905"/>
            <a:ext cx="11189792" cy="2308324"/>
          </a:xfrm>
          <a:prstGeom prst="rect">
            <a:avLst/>
          </a:prstGeom>
        </p:spPr>
        <p:txBody>
          <a:bodyPr wrap="square">
            <a:spAutoFit/>
          </a:bodyPr>
          <a:lstStyle/>
          <a:p>
            <a:pPr algn="just"/>
            <a:endParaRPr lang="fr-FR" dirty="0">
              <a:solidFill>
                <a:schemeClr val="bg1"/>
              </a:solidFill>
              <a:latin typeface="Verdana" panose="020B0604030504040204" pitchFamily="34" charset="0"/>
              <a:ea typeface="Verdana" panose="020B0604030504040204" pitchFamily="34" charset="0"/>
            </a:endParaRPr>
          </a:p>
          <a:p>
            <a:pPr algn="just"/>
            <a:r>
              <a:rPr lang="fr-FR" b="1" dirty="0">
                <a:solidFill>
                  <a:schemeClr val="bg1"/>
                </a:solidFill>
                <a:latin typeface="Verdana" panose="020B0604030504040204" pitchFamily="34" charset="0"/>
                <a:ea typeface="Verdana" panose="020B0604030504040204" pitchFamily="34" charset="0"/>
              </a:rPr>
              <a:t>Débouché</a:t>
            </a:r>
            <a:r>
              <a:rPr lang="fr-CA" b="1" dirty="0">
                <a:solidFill>
                  <a:schemeClr val="bg1"/>
                </a:solidFill>
                <a:latin typeface="Verdana" panose="020B0604030504040204" pitchFamily="34" charset="0"/>
                <a:ea typeface="Verdana" panose="020B0604030504040204" pitchFamily="34" charset="0"/>
              </a:rPr>
              <a:t>s possibles</a:t>
            </a:r>
            <a:r>
              <a:rPr lang="fr-CA" dirty="0">
                <a:solidFill>
                  <a:schemeClr val="bg1"/>
                </a:solidFill>
                <a:latin typeface="Verdana" panose="020B0604030504040204" pitchFamily="34" charset="0"/>
                <a:ea typeface="Verdana" panose="020B0604030504040204" pitchFamily="34" charset="0"/>
              </a:rPr>
              <a:t> :</a:t>
            </a:r>
          </a:p>
          <a:p>
            <a:pPr algn="just"/>
            <a:endParaRPr lang="fr-FR" dirty="0">
              <a:solidFill>
                <a:schemeClr val="bg1"/>
              </a:solidFill>
              <a:latin typeface="Verdana" panose="020B0604030504040204" pitchFamily="34" charset="0"/>
              <a:ea typeface="Verdana" panose="020B0604030504040204" pitchFamily="34" charset="0"/>
            </a:endParaRPr>
          </a:p>
          <a:p>
            <a:pPr algn="just"/>
            <a:r>
              <a:rPr lang="fr-CA" dirty="0">
                <a:solidFill>
                  <a:schemeClr val="bg1"/>
                </a:solidFill>
                <a:latin typeface="Verdana" panose="020B0604030504040204" pitchFamily="34" charset="0"/>
                <a:ea typeface="Verdana" panose="020B0604030504040204" pitchFamily="34" charset="0"/>
              </a:rPr>
              <a:t>Les étudiants peuvent prétendre au concours de cadre de la fonction publique.</a:t>
            </a:r>
            <a:endParaRPr lang="fr-FR" dirty="0">
              <a:solidFill>
                <a:schemeClr val="bg1"/>
              </a:solidFill>
              <a:latin typeface="Verdana" panose="020B0604030504040204" pitchFamily="34" charset="0"/>
              <a:ea typeface="Verdana" panose="020B0604030504040204" pitchFamily="34" charset="0"/>
            </a:endParaRPr>
          </a:p>
          <a:p>
            <a:pPr algn="just"/>
            <a:r>
              <a:rPr lang="fr-CA" dirty="0">
                <a:solidFill>
                  <a:schemeClr val="bg1"/>
                </a:solidFill>
                <a:latin typeface="Verdana" panose="020B0604030504040204" pitchFamily="34" charset="0"/>
                <a:ea typeface="Verdana" panose="020B0604030504040204" pitchFamily="34" charset="0"/>
              </a:rPr>
              <a:t>Un emploi de type directeur de la performance dans une structure peut également être envisagé.</a:t>
            </a:r>
            <a:endParaRPr lang="fr-FR" dirty="0">
              <a:solidFill>
                <a:schemeClr val="bg1"/>
              </a:solidFill>
              <a:latin typeface="Verdana" panose="020B0604030504040204" pitchFamily="34" charset="0"/>
              <a:ea typeface="Verdana" panose="020B0604030504040204" pitchFamily="34" charset="0"/>
            </a:endParaRPr>
          </a:p>
          <a:p>
            <a:pPr algn="just"/>
            <a:r>
              <a:rPr lang="fr-CA" dirty="0">
                <a:solidFill>
                  <a:schemeClr val="bg1"/>
                </a:solidFill>
                <a:latin typeface="Verdana" panose="020B0604030504040204" pitchFamily="34" charset="0"/>
                <a:ea typeface="Verdana" panose="020B0604030504040204" pitchFamily="34" charset="0"/>
              </a:rPr>
              <a:t>Donne la possibilité́ aux étudiants ayant un projet orienté sur la recherche d’accéder au statut de doctorant. </a:t>
            </a:r>
            <a:endParaRPr lang="fr-FR" dirty="0">
              <a:solidFill>
                <a:schemeClr val="bg1"/>
              </a:solidFill>
              <a:latin typeface="Verdana" panose="020B0604030504040204" pitchFamily="34" charset="0"/>
              <a:ea typeface="Verdana" panose="020B0604030504040204" pitchFamily="34" charset="0"/>
            </a:endParaRPr>
          </a:p>
        </p:txBody>
      </p:sp>
      <p:pic>
        <p:nvPicPr>
          <p:cNvPr id="8" name="Image 7">
            <a:extLst>
              <a:ext uri="{FF2B5EF4-FFF2-40B4-BE49-F238E27FC236}">
                <a16:creationId xmlns:a16="http://schemas.microsoft.com/office/drawing/2014/main" id="{A2A2C64C-E4B3-4E63-AE3D-A1139E443AA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645287" y="357454"/>
            <a:ext cx="1207880" cy="681165"/>
          </a:xfrm>
          <a:prstGeom prst="rect">
            <a:avLst/>
          </a:prstGeom>
        </p:spPr>
      </p:pic>
    </p:spTree>
    <p:extLst>
      <p:ext uri="{BB962C8B-B14F-4D97-AF65-F5344CB8AC3E}">
        <p14:creationId xmlns:p14="http://schemas.microsoft.com/office/powerpoint/2010/main" val="25586787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202C4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417826"/>
            <a:ext cx="12192000" cy="620793"/>
          </a:xfrm>
          <a:noFill/>
        </p:spPr>
        <p:txBody>
          <a:bodyPr vert="horz" lIns="91440" tIns="45720" rIns="91440" bIns="45720" rtlCol="0" anchor="t">
            <a:noAutofit/>
          </a:bodyPr>
          <a:lstStyle/>
          <a:p>
            <a:pPr algn="ctr"/>
            <a:r>
              <a:rPr lang="en-US" sz="2800" dirty="0">
                <a:solidFill>
                  <a:srgbClr val="E74610"/>
                </a:solidFill>
                <a:latin typeface="Verdana" panose="020B0604030504040204" pitchFamily="34" charset="0"/>
                <a:ea typeface="Verdana" panose="020B0604030504040204" pitchFamily="34" charset="0"/>
                <a:cs typeface="Arial" pitchFamily="34" charset="0"/>
              </a:rPr>
              <a:t>Parcours APAS</a:t>
            </a:r>
            <a:br>
              <a:rPr lang="en-US" sz="2800" dirty="0">
                <a:solidFill>
                  <a:srgbClr val="E74610"/>
                </a:solidFill>
                <a:latin typeface="Verdana" panose="020B0604030504040204" pitchFamily="34" charset="0"/>
                <a:ea typeface="Verdana" panose="020B0604030504040204" pitchFamily="34" charset="0"/>
                <a:cs typeface="Arial" pitchFamily="34" charset="0"/>
              </a:rPr>
            </a:br>
            <a:r>
              <a:rPr lang="fr-FR" sz="2800" dirty="0">
                <a:solidFill>
                  <a:srgbClr val="E74610"/>
                </a:solidFill>
                <a:latin typeface="Verdana" panose="020B0604030504040204" pitchFamily="34" charset="0"/>
                <a:ea typeface="Verdana" panose="020B0604030504040204" pitchFamily="34" charset="0"/>
                <a:cs typeface="Arial" pitchFamily="34" charset="0"/>
              </a:rPr>
              <a:t>Activité Physique Adaptée et Santé</a:t>
            </a:r>
            <a:endParaRPr lang="en-US" sz="2800" dirty="0">
              <a:solidFill>
                <a:srgbClr val="E74610"/>
              </a:solidFill>
              <a:latin typeface="Verdana" panose="020B0604030504040204" pitchFamily="34" charset="0"/>
              <a:ea typeface="Verdana" panose="020B0604030504040204" pitchFamily="34" charset="0"/>
              <a:cs typeface="Arial" pitchFamily="34" charset="0"/>
            </a:endParaRPr>
          </a:p>
        </p:txBody>
      </p:sp>
      <p:sp>
        <p:nvSpPr>
          <p:cNvPr id="4" name="Rectangle 3">
            <a:extLst>
              <a:ext uri="{FF2B5EF4-FFF2-40B4-BE49-F238E27FC236}">
                <a16:creationId xmlns:a16="http://schemas.microsoft.com/office/drawing/2014/main" id="{84FEAE71-6595-4FAC-A179-AC3BFD6E7C0F}"/>
              </a:ext>
            </a:extLst>
          </p:cNvPr>
          <p:cNvSpPr/>
          <p:nvPr/>
        </p:nvSpPr>
        <p:spPr>
          <a:xfrm>
            <a:off x="624130" y="1917719"/>
            <a:ext cx="11094106" cy="3662541"/>
          </a:xfrm>
          <a:prstGeom prst="rect">
            <a:avLst/>
          </a:prstGeom>
        </p:spPr>
        <p:txBody>
          <a:bodyPr wrap="square">
            <a:spAutoFit/>
          </a:bodyPr>
          <a:lstStyle/>
          <a:p>
            <a:pPr algn="just"/>
            <a:r>
              <a:rPr lang="fr-CA" b="1" dirty="0">
                <a:solidFill>
                  <a:schemeClr val="bg1"/>
                </a:solidFill>
                <a:latin typeface="Verdana" panose="020B0604030504040204" pitchFamily="34" charset="0"/>
                <a:ea typeface="Verdana" panose="020B0604030504040204" pitchFamily="34" charset="0"/>
              </a:rPr>
              <a:t>Objectifs </a:t>
            </a:r>
            <a:r>
              <a:rPr lang="fr-CA" dirty="0">
                <a:solidFill>
                  <a:schemeClr val="bg1"/>
                </a:solidFill>
                <a:latin typeface="Verdana" panose="020B0604030504040204" pitchFamily="34" charset="0"/>
                <a:ea typeface="Verdana" panose="020B0604030504040204" pitchFamily="34" charset="0"/>
              </a:rPr>
              <a:t>: </a:t>
            </a:r>
            <a:endParaRPr lang="fr-FR" dirty="0">
              <a:solidFill>
                <a:schemeClr val="bg1"/>
              </a:solidFill>
              <a:latin typeface="Verdana" panose="020B0604030504040204" pitchFamily="34" charset="0"/>
              <a:ea typeface="Verdana" panose="020B0604030504040204" pitchFamily="34" charset="0"/>
            </a:endParaRPr>
          </a:p>
          <a:p>
            <a:pPr algn="just"/>
            <a:r>
              <a:rPr lang="fr-FR" dirty="0">
                <a:solidFill>
                  <a:schemeClr val="bg1"/>
                </a:solidFill>
                <a:latin typeface="Verdana" panose="020B0604030504040204" pitchFamily="34" charset="0"/>
                <a:ea typeface="Verdana" panose="020B0604030504040204" pitchFamily="34" charset="0"/>
              </a:rPr>
              <a:t>Le parcours Activité Physique Adaptée-Santé (APAS) forme les étudiants au maintien et au développement de la santé et à l’accompagnement des personnes atteintes de différentes pathologies ou affections chroniques (maladies cardio-métaboliques et respiratoires et personnes âgées essentiellement). Ce parcours forme également des étudiants aptes à développer des thématiques de recherche dans ces domaines spécifiques de la motricité humaine en lien avec la santé.</a:t>
            </a:r>
          </a:p>
          <a:p>
            <a:pPr algn="just"/>
            <a:endParaRPr lang="fr-FR" dirty="0">
              <a:solidFill>
                <a:schemeClr val="bg1"/>
              </a:solidFill>
              <a:latin typeface="Verdana" panose="020B0604030504040204" pitchFamily="34" charset="0"/>
              <a:ea typeface="Verdana" panose="020B0604030504040204" pitchFamily="34" charset="0"/>
            </a:endParaRPr>
          </a:p>
          <a:p>
            <a:pPr algn="just"/>
            <a:endParaRPr lang="fr-FR" dirty="0">
              <a:solidFill>
                <a:schemeClr val="bg1"/>
              </a:solidFill>
              <a:latin typeface="Verdana" panose="020B0604030504040204" pitchFamily="34" charset="0"/>
              <a:ea typeface="Verdana" panose="020B0604030504040204" pitchFamily="34" charset="0"/>
            </a:endParaRPr>
          </a:p>
          <a:p>
            <a:pPr algn="just"/>
            <a:r>
              <a:rPr lang="fr-CA" b="1" dirty="0">
                <a:solidFill>
                  <a:schemeClr val="bg1"/>
                </a:solidFill>
                <a:latin typeface="Verdana" panose="020B0604030504040204" pitchFamily="34" charset="0"/>
                <a:ea typeface="Verdana" panose="020B0604030504040204" pitchFamily="34" charset="0"/>
              </a:rPr>
              <a:t>Pré-requis à l’entrée en M1</a:t>
            </a:r>
            <a:r>
              <a:rPr lang="fr-CA" dirty="0">
                <a:solidFill>
                  <a:schemeClr val="bg1"/>
                </a:solidFill>
                <a:latin typeface="Verdana" panose="020B0604030504040204" pitchFamily="34" charset="0"/>
                <a:ea typeface="Verdana" panose="020B0604030504040204" pitchFamily="34" charset="0"/>
              </a:rPr>
              <a:t> : </a:t>
            </a:r>
            <a:endParaRPr lang="fr-FR" dirty="0">
              <a:solidFill>
                <a:schemeClr val="bg1"/>
              </a:solidFill>
              <a:latin typeface="Verdana" panose="020B0604030504040204" pitchFamily="34" charset="0"/>
              <a:ea typeface="Verdana" panose="020B0604030504040204" pitchFamily="34" charset="0"/>
            </a:endParaRPr>
          </a:p>
          <a:p>
            <a:pPr algn="just"/>
            <a:r>
              <a:rPr lang="fr-FR" dirty="0">
                <a:solidFill>
                  <a:schemeClr val="bg1"/>
                </a:solidFill>
                <a:latin typeface="Verdana" panose="020B0604030504040204" pitchFamily="34" charset="0"/>
                <a:ea typeface="Verdana" panose="020B0604030504040204" pitchFamily="34" charset="0"/>
              </a:rPr>
              <a:t>Validation de la licence STAPS APAS et donnant droit à l'obtention d'une carte professionnelle permettant d’exercer est obligatoire.</a:t>
            </a:r>
          </a:p>
          <a:p>
            <a:pPr algn="just"/>
            <a:endParaRPr lang="fr-FR" sz="1600" dirty="0">
              <a:solidFill>
                <a:schemeClr val="bg1"/>
              </a:solidFill>
              <a:latin typeface="Verdana" panose="020B0604030504040204" pitchFamily="34" charset="0"/>
              <a:ea typeface="Verdana" panose="020B0604030504040204" pitchFamily="34" charset="0"/>
            </a:endParaRPr>
          </a:p>
        </p:txBody>
      </p:sp>
      <p:pic>
        <p:nvPicPr>
          <p:cNvPr id="9" name="Image 8">
            <a:extLst>
              <a:ext uri="{FF2B5EF4-FFF2-40B4-BE49-F238E27FC236}">
                <a16:creationId xmlns:a16="http://schemas.microsoft.com/office/drawing/2014/main" id="{FF46EC58-C3A8-4CE0-ADDE-17B7B2DFDDC0}"/>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645287" y="357454"/>
            <a:ext cx="1207880" cy="681165"/>
          </a:xfrm>
          <a:prstGeom prst="rect">
            <a:avLst/>
          </a:prstGeom>
        </p:spPr>
      </p:pic>
    </p:spTree>
    <p:extLst>
      <p:ext uri="{BB962C8B-B14F-4D97-AF65-F5344CB8AC3E}">
        <p14:creationId xmlns:p14="http://schemas.microsoft.com/office/powerpoint/2010/main" val="13131122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202C4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417826"/>
            <a:ext cx="12192000" cy="620793"/>
          </a:xfrm>
          <a:noFill/>
        </p:spPr>
        <p:txBody>
          <a:bodyPr vert="horz" lIns="91440" tIns="45720" rIns="91440" bIns="45720" rtlCol="0" anchor="t">
            <a:noAutofit/>
          </a:bodyPr>
          <a:lstStyle/>
          <a:p>
            <a:pPr algn="ctr"/>
            <a:r>
              <a:rPr lang="en-US" sz="2800" dirty="0">
                <a:solidFill>
                  <a:srgbClr val="E74610"/>
                </a:solidFill>
                <a:latin typeface="Verdana" panose="020B0604030504040204" pitchFamily="34" charset="0"/>
                <a:ea typeface="Verdana" panose="020B0604030504040204" pitchFamily="34" charset="0"/>
                <a:cs typeface="Arial" pitchFamily="34" charset="0"/>
              </a:rPr>
              <a:t>Parcours APAS</a:t>
            </a:r>
            <a:br>
              <a:rPr lang="en-US" sz="2800" dirty="0">
                <a:solidFill>
                  <a:srgbClr val="E74610"/>
                </a:solidFill>
                <a:latin typeface="Verdana" panose="020B0604030504040204" pitchFamily="34" charset="0"/>
                <a:ea typeface="Verdana" panose="020B0604030504040204" pitchFamily="34" charset="0"/>
                <a:cs typeface="Arial" pitchFamily="34" charset="0"/>
              </a:rPr>
            </a:br>
            <a:r>
              <a:rPr lang="fr-FR" sz="2800" dirty="0">
                <a:solidFill>
                  <a:srgbClr val="E74610"/>
                </a:solidFill>
                <a:latin typeface="Verdana" panose="020B0604030504040204" pitchFamily="34" charset="0"/>
                <a:ea typeface="Verdana" panose="020B0604030504040204" pitchFamily="34" charset="0"/>
                <a:cs typeface="Arial" pitchFamily="34" charset="0"/>
              </a:rPr>
              <a:t>Activité Physique Adaptée et Santé</a:t>
            </a:r>
            <a:endParaRPr lang="en-US" sz="2800" dirty="0">
              <a:solidFill>
                <a:srgbClr val="E74610"/>
              </a:solidFill>
              <a:latin typeface="Verdana" panose="020B0604030504040204" pitchFamily="34" charset="0"/>
              <a:ea typeface="Verdana" panose="020B0604030504040204" pitchFamily="34" charset="0"/>
              <a:cs typeface="Arial" pitchFamily="34" charset="0"/>
            </a:endParaRPr>
          </a:p>
        </p:txBody>
      </p:sp>
      <p:sp>
        <p:nvSpPr>
          <p:cNvPr id="4" name="Rectangle 3">
            <a:extLst>
              <a:ext uri="{FF2B5EF4-FFF2-40B4-BE49-F238E27FC236}">
                <a16:creationId xmlns:a16="http://schemas.microsoft.com/office/drawing/2014/main" id="{84FEAE71-6595-4FAC-A179-AC3BFD6E7C0F}"/>
              </a:ext>
            </a:extLst>
          </p:cNvPr>
          <p:cNvSpPr/>
          <p:nvPr/>
        </p:nvSpPr>
        <p:spPr>
          <a:xfrm>
            <a:off x="494920" y="1987293"/>
            <a:ext cx="10905263" cy="2000548"/>
          </a:xfrm>
          <a:prstGeom prst="rect">
            <a:avLst/>
          </a:prstGeom>
        </p:spPr>
        <p:txBody>
          <a:bodyPr wrap="square">
            <a:spAutoFit/>
          </a:bodyPr>
          <a:lstStyle/>
          <a:p>
            <a:pPr algn="just"/>
            <a:endParaRPr lang="fr-FR" sz="1600" dirty="0">
              <a:solidFill>
                <a:schemeClr val="bg1"/>
              </a:solidFill>
              <a:latin typeface="Verdana" panose="020B0604030504040204" pitchFamily="34" charset="0"/>
              <a:ea typeface="Verdana" panose="020B0604030504040204" pitchFamily="34" charset="0"/>
            </a:endParaRPr>
          </a:p>
          <a:p>
            <a:pPr algn="just"/>
            <a:r>
              <a:rPr lang="fr-CA" b="1" dirty="0">
                <a:solidFill>
                  <a:schemeClr val="bg1"/>
                </a:solidFill>
                <a:latin typeface="Verdana" panose="020B0604030504040204" pitchFamily="34" charset="0"/>
                <a:ea typeface="Verdana" panose="020B0604030504040204" pitchFamily="34" charset="0"/>
              </a:rPr>
              <a:t>Débouchés possibles</a:t>
            </a:r>
            <a:r>
              <a:rPr lang="fr-CA" dirty="0">
                <a:solidFill>
                  <a:schemeClr val="bg1"/>
                </a:solidFill>
                <a:latin typeface="Verdana" panose="020B0604030504040204" pitchFamily="34" charset="0"/>
                <a:ea typeface="Verdana" panose="020B0604030504040204" pitchFamily="34" charset="0"/>
              </a:rPr>
              <a:t> : </a:t>
            </a:r>
            <a:endParaRPr lang="fr-FR" dirty="0">
              <a:solidFill>
                <a:schemeClr val="bg1"/>
              </a:solidFill>
              <a:latin typeface="Verdana" panose="020B0604030504040204" pitchFamily="34" charset="0"/>
              <a:ea typeface="Verdana" panose="020B0604030504040204" pitchFamily="34" charset="0"/>
            </a:endParaRPr>
          </a:p>
          <a:p>
            <a:pPr algn="just"/>
            <a:r>
              <a:rPr lang="fr-FR" dirty="0">
                <a:solidFill>
                  <a:schemeClr val="bg1"/>
                </a:solidFill>
                <a:latin typeface="Verdana" panose="020B0604030504040204" pitchFamily="34" charset="0"/>
                <a:ea typeface="Verdana" panose="020B0604030504040204" pitchFamily="34" charset="0"/>
              </a:rPr>
              <a:t>Emplois niveau cadre dans le secteur public ou privé, médical ou paramédical (services de médecine physique et de réhabilitation, EPAHD, etc.) et dans le secteur associatif des loisirs sportifs à des fins de santé.</a:t>
            </a:r>
          </a:p>
          <a:p>
            <a:pPr algn="just"/>
            <a:r>
              <a:rPr lang="fr-CA" dirty="0">
                <a:solidFill>
                  <a:schemeClr val="bg1"/>
                </a:solidFill>
                <a:latin typeface="Verdana" panose="020B0604030504040204" pitchFamily="34" charset="0"/>
                <a:ea typeface="Verdana" panose="020B0604030504040204" pitchFamily="34" charset="0"/>
              </a:rPr>
              <a:t>Donne la possibilité́ aux étudiants ayant un projet orienté sur la recherche d’accéder au statut de doctorant. </a:t>
            </a:r>
            <a:endParaRPr lang="fr-FR" dirty="0">
              <a:solidFill>
                <a:schemeClr val="bg1"/>
              </a:solidFill>
              <a:latin typeface="Verdana" panose="020B0604030504040204" pitchFamily="34" charset="0"/>
              <a:ea typeface="Verdana" panose="020B0604030504040204" pitchFamily="34" charset="0"/>
            </a:endParaRPr>
          </a:p>
        </p:txBody>
      </p:sp>
      <p:pic>
        <p:nvPicPr>
          <p:cNvPr id="9" name="Image 8">
            <a:extLst>
              <a:ext uri="{FF2B5EF4-FFF2-40B4-BE49-F238E27FC236}">
                <a16:creationId xmlns:a16="http://schemas.microsoft.com/office/drawing/2014/main" id="{FF46EC58-C3A8-4CE0-ADDE-17B7B2DFDDC0}"/>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645287" y="357454"/>
            <a:ext cx="1207880" cy="681165"/>
          </a:xfrm>
          <a:prstGeom prst="rect">
            <a:avLst/>
          </a:prstGeom>
        </p:spPr>
      </p:pic>
    </p:spTree>
    <p:extLst>
      <p:ext uri="{BB962C8B-B14F-4D97-AF65-F5344CB8AC3E}">
        <p14:creationId xmlns:p14="http://schemas.microsoft.com/office/powerpoint/2010/main" val="39410455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202C4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FEAE71-6595-4FAC-A179-AC3BFD6E7C0F}"/>
              </a:ext>
            </a:extLst>
          </p:cNvPr>
          <p:cNvSpPr/>
          <p:nvPr/>
        </p:nvSpPr>
        <p:spPr>
          <a:xfrm>
            <a:off x="332697" y="1452705"/>
            <a:ext cx="11520470" cy="5570756"/>
          </a:xfrm>
          <a:prstGeom prst="rect">
            <a:avLst/>
          </a:prstGeom>
        </p:spPr>
        <p:txBody>
          <a:bodyPr wrap="square">
            <a:spAutoFit/>
          </a:bodyPr>
          <a:lstStyle/>
          <a:p>
            <a:r>
              <a:rPr lang="fr-CA" b="1" dirty="0">
                <a:solidFill>
                  <a:schemeClr val="bg1"/>
                </a:solidFill>
                <a:latin typeface="Verdana" panose="020B0604030504040204" pitchFamily="34" charset="0"/>
                <a:ea typeface="Verdana" panose="020B0604030504040204" pitchFamily="34" charset="0"/>
              </a:rPr>
              <a:t>Objectifs</a:t>
            </a:r>
            <a:r>
              <a:rPr lang="fr-CA" dirty="0">
                <a:solidFill>
                  <a:schemeClr val="bg1"/>
                </a:solidFill>
                <a:latin typeface="Verdana" panose="020B0604030504040204" pitchFamily="34" charset="0"/>
                <a:ea typeface="Verdana" panose="020B0604030504040204" pitchFamily="34" charset="0"/>
              </a:rPr>
              <a:t> :</a:t>
            </a:r>
            <a:endParaRPr lang="fr-FR" dirty="0">
              <a:solidFill>
                <a:schemeClr val="bg1"/>
              </a:solidFill>
              <a:latin typeface="Verdana" panose="020B0604030504040204" pitchFamily="34" charset="0"/>
              <a:ea typeface="Verdana" panose="020B0604030504040204" pitchFamily="34" charset="0"/>
            </a:endParaRPr>
          </a:p>
          <a:p>
            <a:r>
              <a:rPr lang="fr-FR" dirty="0">
                <a:solidFill>
                  <a:schemeClr val="bg1"/>
                </a:solidFill>
                <a:latin typeface="Verdana" panose="020B0604030504040204" pitchFamily="34" charset="0"/>
                <a:ea typeface="Verdana" panose="020B0604030504040204" pitchFamily="34" charset="0"/>
              </a:rPr>
              <a:t>L’objectif du </a:t>
            </a:r>
            <a:r>
              <a:rPr lang="fr-CA" dirty="0">
                <a:solidFill>
                  <a:schemeClr val="bg1"/>
                </a:solidFill>
                <a:latin typeface="Verdana" panose="020B0604030504040204" pitchFamily="34" charset="0"/>
                <a:ea typeface="Verdana" panose="020B0604030504040204" pitchFamily="34" charset="0"/>
              </a:rPr>
              <a:t>parcours Mouvement Ergonomie Handicap (MEH) </a:t>
            </a:r>
            <a:r>
              <a:rPr lang="fr-FR" dirty="0">
                <a:solidFill>
                  <a:schemeClr val="bg1"/>
                </a:solidFill>
                <a:latin typeface="Verdana" panose="020B0604030504040204" pitchFamily="34" charset="0"/>
                <a:ea typeface="Verdana" panose="020B0604030504040204" pitchFamily="34" charset="0"/>
              </a:rPr>
              <a:t>est de former des étudiants intéressés par les questions de motricité et d’activités physiques en lien avec des problématiques d’adaptation dans le domaine de l’ergonomie et/ou du handicap sensori-moteur. </a:t>
            </a:r>
          </a:p>
          <a:p>
            <a:r>
              <a:rPr lang="fr-FR" dirty="0">
                <a:solidFill>
                  <a:schemeClr val="bg1"/>
                </a:solidFill>
                <a:latin typeface="Verdana" panose="020B0604030504040204" pitchFamily="34" charset="0"/>
                <a:ea typeface="Verdana" panose="020B0604030504040204" pitchFamily="34" charset="0"/>
              </a:rPr>
              <a:t>En plus des étudiants issus d’une filière STAPS APAS, ce parcours est susceptible d’intéresser plus particulièrement les kinésithérapeutes, ostéopathes, ou médecins en formation initiale ou continue.</a:t>
            </a:r>
          </a:p>
          <a:p>
            <a:r>
              <a:rPr lang="fr-FR" dirty="0">
                <a:solidFill>
                  <a:schemeClr val="bg1"/>
                </a:solidFill>
                <a:latin typeface="Verdana" panose="020B0604030504040204" pitchFamily="34" charset="0"/>
                <a:ea typeface="Verdana" panose="020B0604030504040204" pitchFamily="34" charset="0"/>
              </a:rPr>
              <a:t> </a:t>
            </a:r>
          </a:p>
          <a:p>
            <a:r>
              <a:rPr lang="fr-CA" b="1" dirty="0">
                <a:solidFill>
                  <a:schemeClr val="bg1"/>
                </a:solidFill>
                <a:latin typeface="Verdana" panose="020B0604030504040204" pitchFamily="34" charset="0"/>
                <a:ea typeface="Verdana" panose="020B0604030504040204" pitchFamily="34" charset="0"/>
              </a:rPr>
              <a:t>Pré-requis à l’entrée en M1</a:t>
            </a:r>
            <a:r>
              <a:rPr lang="fr-CA" dirty="0">
                <a:solidFill>
                  <a:schemeClr val="bg1"/>
                </a:solidFill>
                <a:latin typeface="Verdana" panose="020B0604030504040204" pitchFamily="34" charset="0"/>
                <a:ea typeface="Verdana" panose="020B0604030504040204" pitchFamily="34" charset="0"/>
              </a:rPr>
              <a:t> : </a:t>
            </a:r>
            <a:endParaRPr lang="fr-FR" dirty="0">
              <a:solidFill>
                <a:schemeClr val="bg1"/>
              </a:solidFill>
              <a:latin typeface="Verdana" panose="020B0604030504040204" pitchFamily="34" charset="0"/>
              <a:ea typeface="Verdana" panose="020B0604030504040204" pitchFamily="34" charset="0"/>
            </a:endParaRPr>
          </a:p>
          <a:p>
            <a:r>
              <a:rPr lang="fr-CA" dirty="0">
                <a:solidFill>
                  <a:schemeClr val="bg1"/>
                </a:solidFill>
                <a:latin typeface="Verdana" panose="020B0604030504040204" pitchFamily="34" charset="0"/>
                <a:ea typeface="Verdana" panose="020B0604030504040204" pitchFamily="34" charset="0"/>
              </a:rPr>
              <a:t>P</a:t>
            </a:r>
            <a:r>
              <a:rPr lang="fr-FR" dirty="0" err="1">
                <a:solidFill>
                  <a:schemeClr val="bg1"/>
                </a:solidFill>
                <a:latin typeface="Verdana" panose="020B0604030504040204" pitchFamily="34" charset="0"/>
                <a:ea typeface="Verdana" panose="020B0604030504040204" pitchFamily="34" charset="0"/>
              </a:rPr>
              <a:t>rincipalement</a:t>
            </a:r>
            <a:r>
              <a:rPr lang="fr-FR" dirty="0">
                <a:solidFill>
                  <a:schemeClr val="bg1"/>
                </a:solidFill>
                <a:latin typeface="Verdana" panose="020B0604030504040204" pitchFamily="34" charset="0"/>
                <a:ea typeface="Verdana" panose="020B0604030504040204" pitchFamily="34" charset="0"/>
              </a:rPr>
              <a:t> ouvert aux étudiants titulaires d’une Licence STAPS APAS, ou Ergonomie du Sport et Performance Motrice . Un accès est également possible pour les étudiants titulaires d’une licence ou équivalent sous réserve de certains </a:t>
            </a:r>
            <a:r>
              <a:rPr lang="fr-FR" dirty="0" err="1">
                <a:solidFill>
                  <a:schemeClr val="bg1"/>
                </a:solidFill>
                <a:latin typeface="Verdana" panose="020B0604030504040204" pitchFamily="34" charset="0"/>
                <a:ea typeface="Verdana" panose="020B0604030504040204" pitchFamily="34" charset="0"/>
              </a:rPr>
              <a:t>pré-requis</a:t>
            </a:r>
            <a:r>
              <a:rPr lang="fr-FR" dirty="0">
                <a:solidFill>
                  <a:schemeClr val="bg1"/>
                </a:solidFill>
                <a:latin typeface="Verdana" panose="020B0604030504040204" pitchFamily="34" charset="0"/>
                <a:ea typeface="Verdana" panose="020B0604030504040204" pitchFamily="34" charset="0"/>
              </a:rPr>
              <a:t>. En par</a:t>
            </a:r>
            <a:r>
              <a:rPr lang="fr-CA" dirty="0" err="1">
                <a:solidFill>
                  <a:schemeClr val="bg1"/>
                </a:solidFill>
                <a:latin typeface="Verdana" panose="020B0604030504040204" pitchFamily="34" charset="0"/>
                <a:ea typeface="Verdana" panose="020B0604030504040204" pitchFamily="34" charset="0"/>
              </a:rPr>
              <a:t>ticulier</a:t>
            </a:r>
            <a:r>
              <a:rPr lang="fr-CA" dirty="0">
                <a:solidFill>
                  <a:schemeClr val="bg1"/>
                </a:solidFill>
                <a:latin typeface="Verdana" panose="020B0604030504040204" pitchFamily="34" charset="0"/>
                <a:ea typeface="Verdana" panose="020B0604030504040204" pitchFamily="34" charset="0"/>
              </a:rPr>
              <a:t>, pour les candidats non-STAPS, une e</a:t>
            </a:r>
            <a:r>
              <a:rPr lang="fr-FR" dirty="0" err="1">
                <a:solidFill>
                  <a:schemeClr val="bg1"/>
                </a:solidFill>
                <a:latin typeface="Verdana" panose="020B0604030504040204" pitchFamily="34" charset="0"/>
                <a:ea typeface="Verdana" panose="020B0604030504040204" pitchFamily="34" charset="0"/>
              </a:rPr>
              <a:t>xpérience</a:t>
            </a:r>
            <a:r>
              <a:rPr lang="fr-FR" dirty="0">
                <a:solidFill>
                  <a:schemeClr val="bg1"/>
                </a:solidFill>
                <a:latin typeface="Verdana" panose="020B0604030504040204" pitchFamily="34" charset="0"/>
                <a:ea typeface="Verdana" panose="020B0604030504040204" pitchFamily="34" charset="0"/>
              </a:rPr>
              <a:t> pratique et théorique dans le domaine des activités physiques, du sport, et plus généralement de la motricité humaine</a:t>
            </a:r>
            <a:r>
              <a:rPr lang="fr-CA" dirty="0">
                <a:solidFill>
                  <a:schemeClr val="bg1"/>
                </a:solidFill>
                <a:latin typeface="Verdana" panose="020B0604030504040204" pitchFamily="34" charset="0"/>
                <a:ea typeface="Verdana" panose="020B0604030504040204" pitchFamily="34" charset="0"/>
              </a:rPr>
              <a:t> est nécessaire.</a:t>
            </a:r>
            <a:endParaRPr lang="fr-FR" dirty="0">
              <a:solidFill>
                <a:schemeClr val="bg1"/>
              </a:solidFill>
              <a:latin typeface="Verdana" panose="020B0604030504040204" pitchFamily="34" charset="0"/>
              <a:ea typeface="Verdana" panose="020B0604030504040204" pitchFamily="34" charset="0"/>
            </a:endParaRPr>
          </a:p>
          <a:p>
            <a:r>
              <a:rPr lang="fr-FR" dirty="0">
                <a:solidFill>
                  <a:schemeClr val="bg1"/>
                </a:solidFill>
                <a:latin typeface="Verdana" panose="020B0604030504040204" pitchFamily="34" charset="0"/>
                <a:ea typeface="Verdana" panose="020B0604030504040204" pitchFamily="34" charset="0"/>
              </a:rPr>
              <a:t>Pour les étudiants STAPS, et afin de s'assurer une bonne insertion professionnelle, la validation de la licence STAPS, APAS ou Ergonomie du Sport et Performance Motrice correspondante au parcours souhaité et donnant droit à l'obtention d'une carte professionnelle permettant d’exercer, est fortement recommandée, sans être toutefois obligatoire.</a:t>
            </a:r>
          </a:p>
          <a:p>
            <a:endParaRPr lang="fr-FR" sz="1600" dirty="0">
              <a:solidFill>
                <a:schemeClr val="bg1"/>
              </a:solidFill>
              <a:latin typeface="Verdana" panose="020B0604030504040204" pitchFamily="34" charset="0"/>
              <a:ea typeface="Verdana" panose="020B0604030504040204" pitchFamily="34" charset="0"/>
            </a:endParaRPr>
          </a:p>
          <a:p>
            <a:endParaRPr lang="fr-FR" sz="1600" dirty="0">
              <a:solidFill>
                <a:schemeClr val="bg1"/>
              </a:solidFill>
              <a:latin typeface="Verdana" panose="020B0604030504040204" pitchFamily="34" charset="0"/>
              <a:ea typeface="Verdana" panose="020B0604030504040204" pitchFamily="34" charset="0"/>
            </a:endParaRPr>
          </a:p>
        </p:txBody>
      </p:sp>
      <p:sp>
        <p:nvSpPr>
          <p:cNvPr id="5" name="Title 2">
            <a:extLst>
              <a:ext uri="{FF2B5EF4-FFF2-40B4-BE49-F238E27FC236}">
                <a16:creationId xmlns:a16="http://schemas.microsoft.com/office/drawing/2014/main" id="{5A203930-F6BB-48EC-A983-CAE8930B01DA}"/>
              </a:ext>
            </a:extLst>
          </p:cNvPr>
          <p:cNvSpPr txBox="1">
            <a:spLocks/>
          </p:cNvSpPr>
          <p:nvPr/>
        </p:nvSpPr>
        <p:spPr>
          <a:xfrm>
            <a:off x="-1" y="156681"/>
            <a:ext cx="12197919" cy="588517"/>
          </a:xfrm>
          <a:prstGeom prst="rect">
            <a:avLst/>
          </a:prstGeom>
          <a:noFill/>
        </p:spPr>
        <p:txBody>
          <a:bodyPr vert="horz" lIns="91440" tIns="45720" rIns="91440" bIns="45720" rtlCol="0" anchor="t">
            <a:noAutofit/>
          </a:bodyPr>
          <a:lstStyle>
            <a:lvl1pPr algn="ctr" defTabSz="914377">
              <a:lnSpc>
                <a:spcPct val="90000"/>
              </a:lnSpc>
              <a:spcBef>
                <a:spcPct val="0"/>
              </a:spcBef>
              <a:buNone/>
              <a:defRPr sz="3200" b="1">
                <a:solidFill>
                  <a:srgbClr val="E30613"/>
                </a:solidFill>
                <a:latin typeface="Arial" pitchFamily="34" charset="0"/>
                <a:ea typeface="+mj-ea"/>
                <a:cs typeface="Arial" pitchFamily="34" charset="0"/>
              </a:defRPr>
            </a:lvl1pPr>
          </a:lstStyle>
          <a:p>
            <a:r>
              <a:rPr lang="en-US" sz="2800" dirty="0">
                <a:solidFill>
                  <a:srgbClr val="E74610"/>
                </a:solidFill>
                <a:latin typeface="Verdana" panose="020B0604030504040204" pitchFamily="34" charset="0"/>
                <a:ea typeface="Verdana" panose="020B0604030504040204" pitchFamily="34" charset="0"/>
              </a:rPr>
              <a:t>Parcours MEH</a:t>
            </a:r>
          </a:p>
          <a:p>
            <a:r>
              <a:rPr lang="en-US" sz="2800" dirty="0">
                <a:solidFill>
                  <a:srgbClr val="E74610"/>
                </a:solidFill>
                <a:latin typeface="Verdana" panose="020B0604030504040204" pitchFamily="34" charset="0"/>
                <a:ea typeface="Verdana" panose="020B0604030504040204" pitchFamily="34" charset="0"/>
              </a:rPr>
              <a:t>Mouvement </a:t>
            </a:r>
            <a:r>
              <a:rPr lang="en-US" sz="2800" dirty="0" err="1">
                <a:solidFill>
                  <a:srgbClr val="E74610"/>
                </a:solidFill>
                <a:latin typeface="Verdana" panose="020B0604030504040204" pitchFamily="34" charset="0"/>
                <a:ea typeface="Verdana" panose="020B0604030504040204" pitchFamily="34" charset="0"/>
              </a:rPr>
              <a:t>Ergonomie</a:t>
            </a:r>
            <a:r>
              <a:rPr lang="en-US" sz="2800" dirty="0">
                <a:solidFill>
                  <a:srgbClr val="E74610"/>
                </a:solidFill>
                <a:latin typeface="Verdana" panose="020B0604030504040204" pitchFamily="34" charset="0"/>
                <a:ea typeface="Verdana" panose="020B0604030504040204" pitchFamily="34" charset="0"/>
              </a:rPr>
              <a:t> Handicap </a:t>
            </a:r>
          </a:p>
        </p:txBody>
      </p:sp>
      <p:pic>
        <p:nvPicPr>
          <p:cNvPr id="10" name="Image 9">
            <a:extLst>
              <a:ext uri="{FF2B5EF4-FFF2-40B4-BE49-F238E27FC236}">
                <a16:creationId xmlns:a16="http://schemas.microsoft.com/office/drawing/2014/main" id="{C5453AFE-8365-4A09-BF39-A8F668504329}"/>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645287" y="357454"/>
            <a:ext cx="1207880" cy="681165"/>
          </a:xfrm>
          <a:prstGeom prst="rect">
            <a:avLst/>
          </a:prstGeom>
        </p:spPr>
      </p:pic>
    </p:spTree>
    <p:extLst>
      <p:ext uri="{BB962C8B-B14F-4D97-AF65-F5344CB8AC3E}">
        <p14:creationId xmlns:p14="http://schemas.microsoft.com/office/powerpoint/2010/main" val="11746833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202C4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FEAE71-6595-4FAC-A179-AC3BFD6E7C0F}"/>
              </a:ext>
            </a:extLst>
          </p:cNvPr>
          <p:cNvSpPr/>
          <p:nvPr/>
        </p:nvSpPr>
        <p:spPr>
          <a:xfrm>
            <a:off x="335765" y="1909905"/>
            <a:ext cx="11520470" cy="3385542"/>
          </a:xfrm>
          <a:prstGeom prst="rect">
            <a:avLst/>
          </a:prstGeom>
        </p:spPr>
        <p:txBody>
          <a:bodyPr wrap="square">
            <a:spAutoFit/>
          </a:bodyPr>
          <a:lstStyle/>
          <a:p>
            <a:endParaRPr lang="fr-FR" sz="1600" dirty="0">
              <a:solidFill>
                <a:schemeClr val="bg1"/>
              </a:solidFill>
              <a:latin typeface="Verdana" panose="020B0604030504040204" pitchFamily="34" charset="0"/>
              <a:ea typeface="Verdana" panose="020B0604030504040204" pitchFamily="34" charset="0"/>
            </a:endParaRPr>
          </a:p>
          <a:p>
            <a:r>
              <a:rPr lang="fr-CA" b="1" dirty="0">
                <a:solidFill>
                  <a:schemeClr val="bg1"/>
                </a:solidFill>
                <a:latin typeface="Verdana" panose="020B0604030504040204" pitchFamily="34" charset="0"/>
                <a:ea typeface="Verdana" panose="020B0604030504040204" pitchFamily="34" charset="0"/>
              </a:rPr>
              <a:t>Débouchés possibles</a:t>
            </a:r>
            <a:r>
              <a:rPr lang="fr-CA" dirty="0">
                <a:solidFill>
                  <a:schemeClr val="bg1"/>
                </a:solidFill>
                <a:latin typeface="Verdana" panose="020B0604030504040204" pitchFamily="34" charset="0"/>
                <a:ea typeface="Verdana" panose="020B0604030504040204" pitchFamily="34" charset="0"/>
              </a:rPr>
              <a:t> :</a:t>
            </a:r>
          </a:p>
          <a:p>
            <a:endParaRPr lang="fr-FR" dirty="0">
              <a:solidFill>
                <a:schemeClr val="bg1"/>
              </a:solidFill>
              <a:latin typeface="Verdana" panose="020B0604030504040204" pitchFamily="34" charset="0"/>
              <a:ea typeface="Verdana" panose="020B0604030504040204" pitchFamily="34" charset="0"/>
            </a:endParaRPr>
          </a:p>
          <a:p>
            <a:r>
              <a:rPr lang="fr-CA" dirty="0">
                <a:solidFill>
                  <a:schemeClr val="bg1"/>
                </a:solidFill>
                <a:latin typeface="Verdana" panose="020B0604030504040204" pitchFamily="34" charset="0"/>
                <a:ea typeface="Verdana" panose="020B0604030504040204" pitchFamily="34" charset="0"/>
              </a:rPr>
              <a:t>Les étudiants issus de ce parcours peuvent prétendre à un poste dans le domaine de l’ergonomie, du développement de produits (type R&amp;D) ou encore dans le domaine de la prévention des accidents du travail, des maladies professionnelles (troubles psychosociaux ou </a:t>
            </a:r>
            <a:r>
              <a:rPr lang="fr-CA" dirty="0" err="1">
                <a:solidFill>
                  <a:schemeClr val="bg1"/>
                </a:solidFill>
                <a:latin typeface="Verdana" panose="020B0604030504040204" pitchFamily="34" charset="0"/>
                <a:ea typeface="Verdana" panose="020B0604030504040204" pitchFamily="34" charset="0"/>
              </a:rPr>
              <a:t>musculo-squelettiques</a:t>
            </a:r>
            <a:r>
              <a:rPr lang="fr-CA" dirty="0">
                <a:solidFill>
                  <a:schemeClr val="bg1"/>
                </a:solidFill>
                <a:latin typeface="Verdana" panose="020B0604030504040204" pitchFamily="34" charset="0"/>
                <a:ea typeface="Verdana" panose="020B0604030504040204" pitchFamily="34" charset="0"/>
              </a:rPr>
              <a:t> au travail) et du burnout. </a:t>
            </a:r>
            <a:endParaRPr lang="fr-FR" dirty="0">
              <a:solidFill>
                <a:schemeClr val="bg1"/>
              </a:solidFill>
              <a:latin typeface="Verdana" panose="020B0604030504040204" pitchFamily="34" charset="0"/>
              <a:ea typeface="Verdana" panose="020B0604030504040204" pitchFamily="34" charset="0"/>
            </a:endParaRPr>
          </a:p>
          <a:p>
            <a:r>
              <a:rPr lang="fr-CA" dirty="0">
                <a:solidFill>
                  <a:schemeClr val="bg1"/>
                </a:solidFill>
                <a:latin typeface="Verdana" panose="020B0604030504040204" pitchFamily="34" charset="0"/>
                <a:ea typeface="Verdana" panose="020B0604030504040204" pitchFamily="34" charset="0"/>
              </a:rPr>
              <a:t>Ce parcours forme également des étudiants aptes à développer des thématiques de recherche dans les domaines spécifiques de la motricité humaine et de l’adaptation dans le handicap cognitif ou sensori-moteur.</a:t>
            </a:r>
            <a:endParaRPr lang="fr-FR" dirty="0">
              <a:solidFill>
                <a:schemeClr val="bg1"/>
              </a:solidFill>
              <a:latin typeface="Verdana" panose="020B0604030504040204" pitchFamily="34" charset="0"/>
              <a:ea typeface="Verdana" panose="020B0604030504040204" pitchFamily="34" charset="0"/>
            </a:endParaRPr>
          </a:p>
          <a:p>
            <a:r>
              <a:rPr lang="fr-CA" dirty="0">
                <a:solidFill>
                  <a:schemeClr val="bg1"/>
                </a:solidFill>
                <a:latin typeface="Verdana" panose="020B0604030504040204" pitchFamily="34" charset="0"/>
                <a:ea typeface="Verdana" panose="020B0604030504040204" pitchFamily="34" charset="0"/>
              </a:rPr>
              <a:t>Donne la possibilité́ aux étudiants ayant un projet orienté sur la recherche d’accéder au statut de doctorant. </a:t>
            </a:r>
            <a:endParaRPr lang="fr-FR" dirty="0">
              <a:solidFill>
                <a:schemeClr val="bg1"/>
              </a:solidFill>
              <a:latin typeface="Verdana" panose="020B0604030504040204" pitchFamily="34" charset="0"/>
              <a:ea typeface="Verdana" panose="020B0604030504040204" pitchFamily="34" charset="0"/>
            </a:endParaRPr>
          </a:p>
        </p:txBody>
      </p:sp>
      <p:sp>
        <p:nvSpPr>
          <p:cNvPr id="5" name="Title 2">
            <a:extLst>
              <a:ext uri="{FF2B5EF4-FFF2-40B4-BE49-F238E27FC236}">
                <a16:creationId xmlns:a16="http://schemas.microsoft.com/office/drawing/2014/main" id="{5A203930-F6BB-48EC-A983-CAE8930B01DA}"/>
              </a:ext>
            </a:extLst>
          </p:cNvPr>
          <p:cNvSpPr txBox="1">
            <a:spLocks/>
          </p:cNvSpPr>
          <p:nvPr/>
        </p:nvSpPr>
        <p:spPr>
          <a:xfrm>
            <a:off x="0" y="357454"/>
            <a:ext cx="12197919" cy="588517"/>
          </a:xfrm>
          <a:prstGeom prst="rect">
            <a:avLst/>
          </a:prstGeom>
          <a:noFill/>
        </p:spPr>
        <p:txBody>
          <a:bodyPr vert="horz" lIns="91440" tIns="45720" rIns="91440" bIns="45720" rtlCol="0" anchor="t">
            <a:noAutofit/>
          </a:bodyPr>
          <a:lstStyle>
            <a:lvl1pPr algn="ctr" defTabSz="914377">
              <a:lnSpc>
                <a:spcPct val="90000"/>
              </a:lnSpc>
              <a:spcBef>
                <a:spcPct val="0"/>
              </a:spcBef>
              <a:buNone/>
              <a:defRPr sz="3200" b="1">
                <a:solidFill>
                  <a:srgbClr val="E30613"/>
                </a:solidFill>
                <a:latin typeface="Arial" pitchFamily="34" charset="0"/>
                <a:ea typeface="+mj-ea"/>
                <a:cs typeface="Arial" pitchFamily="34" charset="0"/>
              </a:defRPr>
            </a:lvl1pPr>
          </a:lstStyle>
          <a:p>
            <a:r>
              <a:rPr lang="en-US" sz="2800" dirty="0">
                <a:solidFill>
                  <a:srgbClr val="E74610"/>
                </a:solidFill>
                <a:latin typeface="Verdana" panose="020B0604030504040204" pitchFamily="34" charset="0"/>
                <a:ea typeface="Verdana" panose="020B0604030504040204" pitchFamily="34" charset="0"/>
              </a:rPr>
              <a:t>Parcours MEH</a:t>
            </a:r>
          </a:p>
          <a:p>
            <a:r>
              <a:rPr lang="en-US" sz="2800" dirty="0">
                <a:solidFill>
                  <a:srgbClr val="E74610"/>
                </a:solidFill>
                <a:latin typeface="Verdana" panose="020B0604030504040204" pitchFamily="34" charset="0"/>
                <a:ea typeface="Verdana" panose="020B0604030504040204" pitchFamily="34" charset="0"/>
              </a:rPr>
              <a:t>Mouvement </a:t>
            </a:r>
            <a:r>
              <a:rPr lang="en-US" sz="2800" dirty="0" err="1">
                <a:solidFill>
                  <a:srgbClr val="E74610"/>
                </a:solidFill>
                <a:latin typeface="Verdana" panose="020B0604030504040204" pitchFamily="34" charset="0"/>
                <a:ea typeface="Verdana" panose="020B0604030504040204" pitchFamily="34" charset="0"/>
              </a:rPr>
              <a:t>Ergonomie</a:t>
            </a:r>
            <a:r>
              <a:rPr lang="en-US" sz="2800" dirty="0">
                <a:solidFill>
                  <a:srgbClr val="E74610"/>
                </a:solidFill>
                <a:latin typeface="Verdana" panose="020B0604030504040204" pitchFamily="34" charset="0"/>
                <a:ea typeface="Verdana" panose="020B0604030504040204" pitchFamily="34" charset="0"/>
              </a:rPr>
              <a:t> Handicap </a:t>
            </a:r>
          </a:p>
        </p:txBody>
      </p:sp>
      <p:pic>
        <p:nvPicPr>
          <p:cNvPr id="10" name="Image 9">
            <a:extLst>
              <a:ext uri="{FF2B5EF4-FFF2-40B4-BE49-F238E27FC236}">
                <a16:creationId xmlns:a16="http://schemas.microsoft.com/office/drawing/2014/main" id="{C5453AFE-8365-4A09-BF39-A8F668504329}"/>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645287" y="357454"/>
            <a:ext cx="1207880" cy="681165"/>
          </a:xfrm>
          <a:prstGeom prst="rect">
            <a:avLst/>
          </a:prstGeom>
        </p:spPr>
      </p:pic>
    </p:spTree>
    <p:extLst>
      <p:ext uri="{BB962C8B-B14F-4D97-AF65-F5344CB8AC3E}">
        <p14:creationId xmlns:p14="http://schemas.microsoft.com/office/powerpoint/2010/main" val="35140038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202C4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FEAE71-6595-4FAC-A179-AC3BFD6E7C0F}"/>
              </a:ext>
            </a:extLst>
          </p:cNvPr>
          <p:cNvSpPr/>
          <p:nvPr/>
        </p:nvSpPr>
        <p:spPr>
          <a:xfrm>
            <a:off x="419114" y="1862454"/>
            <a:ext cx="11697080" cy="4524315"/>
          </a:xfrm>
          <a:prstGeom prst="rect">
            <a:avLst/>
          </a:prstGeom>
        </p:spPr>
        <p:txBody>
          <a:bodyPr wrap="square">
            <a:spAutoFit/>
          </a:bodyPr>
          <a:lstStyle/>
          <a:p>
            <a:r>
              <a:rPr lang="fr-CA" sz="1600" b="1" dirty="0">
                <a:solidFill>
                  <a:schemeClr val="bg1"/>
                </a:solidFill>
                <a:latin typeface="Verdana" panose="020B0604030504040204" pitchFamily="34" charset="0"/>
                <a:ea typeface="Verdana" panose="020B0604030504040204" pitchFamily="34" charset="0"/>
              </a:rPr>
              <a:t>Objectifs</a:t>
            </a:r>
            <a:r>
              <a:rPr lang="fr-CA" sz="1600" dirty="0">
                <a:solidFill>
                  <a:schemeClr val="bg1"/>
                </a:solidFill>
                <a:latin typeface="Verdana" panose="020B0604030504040204" pitchFamily="34" charset="0"/>
                <a:ea typeface="Verdana" panose="020B0604030504040204" pitchFamily="34" charset="0"/>
              </a:rPr>
              <a:t> :</a:t>
            </a:r>
            <a:endParaRPr lang="fr-FR" sz="1600" dirty="0">
              <a:solidFill>
                <a:schemeClr val="bg1"/>
              </a:solidFill>
              <a:latin typeface="Verdana" panose="020B0604030504040204" pitchFamily="34" charset="0"/>
              <a:ea typeface="Verdana" panose="020B0604030504040204" pitchFamily="34" charset="0"/>
            </a:endParaRPr>
          </a:p>
          <a:p>
            <a:r>
              <a:rPr lang="fr-CA" sz="1600" dirty="0">
                <a:solidFill>
                  <a:schemeClr val="bg1"/>
                </a:solidFill>
                <a:latin typeface="Verdana" panose="020B0604030504040204" pitchFamily="34" charset="0"/>
                <a:ea typeface="Verdana" panose="020B0604030504040204" pitchFamily="34" charset="0"/>
              </a:rPr>
              <a:t>Le master Ingénierie et Sciences du Mouvement Humain (ISMH) </a:t>
            </a:r>
            <a:r>
              <a:rPr lang="fr-FR" sz="1600" dirty="0">
                <a:solidFill>
                  <a:schemeClr val="bg1"/>
                </a:solidFill>
                <a:latin typeface="Verdana" panose="020B0604030504040204" pitchFamily="34" charset="0"/>
                <a:ea typeface="Verdana" panose="020B0604030504040204" pitchFamily="34" charset="0"/>
              </a:rPr>
              <a:t>est l'un des cinq parcours proposés </a:t>
            </a:r>
            <a:r>
              <a:rPr lang="fr-CA" sz="1600" dirty="0">
                <a:solidFill>
                  <a:schemeClr val="bg1"/>
                </a:solidFill>
                <a:latin typeface="Verdana" panose="020B0604030504040204" pitchFamily="34" charset="0"/>
                <a:ea typeface="Verdana" panose="020B0604030504040204" pitchFamily="34" charset="0"/>
              </a:rPr>
              <a:t>dans</a:t>
            </a:r>
            <a:r>
              <a:rPr lang="fr-FR" sz="1600" dirty="0">
                <a:solidFill>
                  <a:schemeClr val="bg1"/>
                </a:solidFill>
                <a:latin typeface="Verdana" panose="020B0604030504040204" pitchFamily="34" charset="0"/>
                <a:ea typeface="Verdana" panose="020B0604030504040204" pitchFamily="34" charset="0"/>
              </a:rPr>
              <a:t> le master</a:t>
            </a:r>
            <a:r>
              <a:rPr lang="fr-CA" sz="1600" dirty="0">
                <a:solidFill>
                  <a:schemeClr val="bg1"/>
                </a:solidFill>
                <a:latin typeface="Verdana" panose="020B0604030504040204" pitchFamily="34" charset="0"/>
                <a:ea typeface="Verdana" panose="020B0604030504040204" pitchFamily="34" charset="0"/>
              </a:rPr>
              <a:t> STAPS</a:t>
            </a:r>
            <a:r>
              <a:rPr lang="fr-FR" sz="1600" dirty="0">
                <a:solidFill>
                  <a:schemeClr val="bg1"/>
                </a:solidFill>
                <a:latin typeface="Verdana" panose="020B0604030504040204" pitchFamily="34" charset="0"/>
                <a:ea typeface="Verdana" panose="020B0604030504040204" pitchFamily="34" charset="0"/>
              </a:rPr>
              <a:t>. </a:t>
            </a:r>
            <a:r>
              <a:rPr lang="fr-CA" sz="1600" dirty="0">
                <a:solidFill>
                  <a:schemeClr val="bg1"/>
                </a:solidFill>
                <a:latin typeface="Verdana" panose="020B0604030504040204" pitchFamily="34" charset="0"/>
                <a:ea typeface="Verdana" panose="020B0604030504040204" pitchFamily="34" charset="0"/>
              </a:rPr>
              <a:t>Ce master permet la v</a:t>
            </a:r>
            <a:r>
              <a:rPr lang="fr-FR" sz="1600" dirty="0" err="1">
                <a:solidFill>
                  <a:schemeClr val="bg1"/>
                </a:solidFill>
                <a:latin typeface="Verdana" panose="020B0604030504040204" pitchFamily="34" charset="0"/>
                <a:ea typeface="Verdana" panose="020B0604030504040204" pitchFamily="34" charset="0"/>
              </a:rPr>
              <a:t>alidation</a:t>
            </a:r>
            <a:r>
              <a:rPr lang="fr-FR" sz="1600" dirty="0">
                <a:solidFill>
                  <a:schemeClr val="bg1"/>
                </a:solidFill>
                <a:latin typeface="Verdana" panose="020B0604030504040204" pitchFamily="34" charset="0"/>
                <a:ea typeface="Verdana" panose="020B0604030504040204" pitchFamily="34" charset="0"/>
              </a:rPr>
              <a:t> d'une formation relevant des domaines de compétences développées au sein du Master. </a:t>
            </a:r>
          </a:p>
          <a:p>
            <a:r>
              <a:rPr lang="fr-CA" sz="1600" dirty="0">
                <a:solidFill>
                  <a:schemeClr val="bg1"/>
                </a:solidFill>
                <a:latin typeface="Verdana" panose="020B0604030504040204" pitchFamily="34" charset="0"/>
                <a:ea typeface="Verdana" panose="020B0604030504040204" pitchFamily="34" charset="0"/>
              </a:rPr>
              <a:t>Ce parcours générique doit permettre à des étudiants en formation continue, à des étudiants étrangers, ou à des étudiants souhaitant valider une formation de niveau master, de se construire un parcours à la carte, sur la base des choix d’UE qu’ils souhaitent. </a:t>
            </a:r>
            <a:endParaRPr lang="fr-FR" sz="1600" dirty="0">
              <a:solidFill>
                <a:schemeClr val="bg1"/>
              </a:solidFill>
              <a:latin typeface="Verdana" panose="020B0604030504040204" pitchFamily="34" charset="0"/>
              <a:ea typeface="Verdana" panose="020B0604030504040204" pitchFamily="34" charset="0"/>
            </a:endParaRPr>
          </a:p>
          <a:p>
            <a:r>
              <a:rPr lang="fr-FR" sz="1600" dirty="0">
                <a:solidFill>
                  <a:schemeClr val="bg1"/>
                </a:solidFill>
                <a:latin typeface="Verdana" panose="020B0604030504040204" pitchFamily="34" charset="0"/>
                <a:ea typeface="Verdana" panose="020B0604030504040204" pitchFamily="34" charset="0"/>
              </a:rPr>
              <a:t> </a:t>
            </a:r>
          </a:p>
          <a:p>
            <a:r>
              <a:rPr lang="fr-CA" sz="1600" b="1" dirty="0">
                <a:solidFill>
                  <a:schemeClr val="bg1"/>
                </a:solidFill>
                <a:latin typeface="Verdana" panose="020B0604030504040204" pitchFamily="34" charset="0"/>
                <a:ea typeface="Verdana" panose="020B0604030504040204" pitchFamily="34" charset="0"/>
              </a:rPr>
              <a:t>Pré-requis à l’entrée en M1</a:t>
            </a:r>
            <a:r>
              <a:rPr lang="fr-CA" sz="1600" dirty="0">
                <a:solidFill>
                  <a:schemeClr val="bg1"/>
                </a:solidFill>
                <a:latin typeface="Verdana" panose="020B0604030504040204" pitchFamily="34" charset="0"/>
                <a:ea typeface="Verdana" panose="020B0604030504040204" pitchFamily="34" charset="0"/>
              </a:rPr>
              <a:t> : </a:t>
            </a:r>
            <a:endParaRPr lang="fr-FR" sz="1600" dirty="0">
              <a:solidFill>
                <a:schemeClr val="bg1"/>
              </a:solidFill>
              <a:latin typeface="Verdana" panose="020B0604030504040204" pitchFamily="34" charset="0"/>
              <a:ea typeface="Verdana" panose="020B0604030504040204" pitchFamily="34" charset="0"/>
            </a:endParaRPr>
          </a:p>
          <a:p>
            <a:r>
              <a:rPr lang="fr-CA" sz="1600" dirty="0">
                <a:solidFill>
                  <a:schemeClr val="bg1"/>
                </a:solidFill>
                <a:latin typeface="Verdana" panose="020B0604030504040204" pitchFamily="34" charset="0"/>
                <a:ea typeface="Verdana" panose="020B0604030504040204" pitchFamily="34" charset="0"/>
              </a:rPr>
              <a:t>P</a:t>
            </a:r>
            <a:r>
              <a:rPr lang="fr-FR" sz="1600" dirty="0" err="1">
                <a:solidFill>
                  <a:schemeClr val="bg1"/>
                </a:solidFill>
                <a:latin typeface="Verdana" panose="020B0604030504040204" pitchFamily="34" charset="0"/>
                <a:ea typeface="Verdana" panose="020B0604030504040204" pitchFamily="34" charset="0"/>
              </a:rPr>
              <a:t>rincipalement</a:t>
            </a:r>
            <a:r>
              <a:rPr lang="fr-FR" sz="1600" dirty="0">
                <a:solidFill>
                  <a:schemeClr val="bg1"/>
                </a:solidFill>
                <a:latin typeface="Verdana" panose="020B0604030504040204" pitchFamily="34" charset="0"/>
                <a:ea typeface="Verdana" panose="020B0604030504040204" pitchFamily="34" charset="0"/>
              </a:rPr>
              <a:t> ouvert aux étudiants titulaires d’une Licence STAPS.</a:t>
            </a:r>
          </a:p>
          <a:p>
            <a:r>
              <a:rPr lang="fr-FR" sz="1600" dirty="0">
                <a:solidFill>
                  <a:schemeClr val="bg1"/>
                </a:solidFill>
                <a:latin typeface="Verdana" panose="020B0604030504040204" pitchFamily="34" charset="0"/>
                <a:ea typeface="Verdana" panose="020B0604030504040204" pitchFamily="34" charset="0"/>
              </a:rPr>
              <a:t>Un accès est également possible aux étudiants titulaires d’une licence ou équivalent ci-dessous, sous réserve de certains </a:t>
            </a:r>
            <a:r>
              <a:rPr lang="fr-FR" sz="1600" dirty="0" err="1">
                <a:solidFill>
                  <a:schemeClr val="bg1"/>
                </a:solidFill>
                <a:latin typeface="Verdana" panose="020B0604030504040204" pitchFamily="34" charset="0"/>
                <a:ea typeface="Verdana" panose="020B0604030504040204" pitchFamily="34" charset="0"/>
              </a:rPr>
              <a:t>pré-requis</a:t>
            </a:r>
            <a:r>
              <a:rPr lang="fr-FR" sz="1600" dirty="0">
                <a:solidFill>
                  <a:schemeClr val="bg1"/>
                </a:solidFill>
                <a:latin typeface="Verdana" panose="020B0604030504040204" pitchFamily="34" charset="0"/>
                <a:ea typeface="Verdana" panose="020B0604030504040204" pitchFamily="34" charset="0"/>
              </a:rPr>
              <a:t> : Licence de Biologie, 3ème année de formation de kinésithérapie, Etudes médicales (à partir de la 4ème année), Licence de Tourisme, Licence de Géographie, Licence en Management-Gestion</a:t>
            </a:r>
          </a:p>
          <a:p>
            <a:endParaRPr lang="fr-FR" sz="1600" dirty="0">
              <a:solidFill>
                <a:schemeClr val="bg1"/>
              </a:solidFill>
              <a:latin typeface="Verdana" panose="020B0604030504040204" pitchFamily="34" charset="0"/>
              <a:ea typeface="Verdana" panose="020B0604030504040204" pitchFamily="34" charset="0"/>
            </a:endParaRPr>
          </a:p>
          <a:p>
            <a:r>
              <a:rPr lang="fr-FR" sz="1600" dirty="0">
                <a:solidFill>
                  <a:schemeClr val="bg1"/>
                </a:solidFill>
                <a:latin typeface="Verdana" panose="020B0604030504040204" pitchFamily="34" charset="0"/>
                <a:ea typeface="Verdana" panose="020B0604030504040204" pitchFamily="34" charset="0"/>
              </a:rPr>
              <a:t>Pour les étudiants STAPS, et afin de s'assurer une bonne insertion professionnelle, la validation de la licence STAPS, correspondante au parcours souhaité est fortement recommandée, sans être toutefois obligatoire.</a:t>
            </a:r>
          </a:p>
          <a:p>
            <a:r>
              <a:rPr lang="fr-CA" sz="1600" dirty="0">
                <a:solidFill>
                  <a:schemeClr val="bg1"/>
                </a:solidFill>
                <a:latin typeface="Verdana" panose="020B0604030504040204" pitchFamily="34" charset="0"/>
                <a:ea typeface="Verdana" panose="020B0604030504040204" pitchFamily="34" charset="0"/>
              </a:rPr>
              <a:t>Pour les candidats non-STAPS, une </a:t>
            </a:r>
            <a:r>
              <a:rPr lang="fr-FR" sz="1600" dirty="0">
                <a:solidFill>
                  <a:schemeClr val="bg1"/>
                </a:solidFill>
                <a:latin typeface="Verdana" panose="020B0604030504040204" pitchFamily="34" charset="0"/>
                <a:ea typeface="Verdana" panose="020B0604030504040204" pitchFamily="34" charset="0"/>
              </a:rPr>
              <a:t>expérience pratique et théorique dans le domaine des activités physiques, du sport, et plus généralement de la motricité humaine</a:t>
            </a:r>
            <a:r>
              <a:rPr lang="fr-CA" sz="1600" dirty="0">
                <a:solidFill>
                  <a:schemeClr val="bg1"/>
                </a:solidFill>
                <a:latin typeface="Verdana" panose="020B0604030504040204" pitchFamily="34" charset="0"/>
                <a:ea typeface="Verdana" panose="020B0604030504040204" pitchFamily="34" charset="0"/>
              </a:rPr>
              <a:t> est nécessaire.</a:t>
            </a:r>
            <a:endParaRPr lang="fr-FR" sz="1600" dirty="0">
              <a:solidFill>
                <a:schemeClr val="bg1"/>
              </a:solidFill>
              <a:latin typeface="Verdana" panose="020B0604030504040204" pitchFamily="34" charset="0"/>
              <a:ea typeface="Verdana" panose="020B0604030504040204" pitchFamily="34" charset="0"/>
            </a:endParaRPr>
          </a:p>
        </p:txBody>
      </p:sp>
      <p:sp>
        <p:nvSpPr>
          <p:cNvPr id="11" name="Title 2">
            <a:extLst>
              <a:ext uri="{FF2B5EF4-FFF2-40B4-BE49-F238E27FC236}">
                <a16:creationId xmlns:a16="http://schemas.microsoft.com/office/drawing/2014/main" id="{B6E85028-0C89-4F74-93E9-4CE453E95AC4}"/>
              </a:ext>
            </a:extLst>
          </p:cNvPr>
          <p:cNvSpPr>
            <a:spLocks noGrp="1"/>
          </p:cNvSpPr>
          <p:nvPr>
            <p:ph type="title"/>
          </p:nvPr>
        </p:nvSpPr>
        <p:spPr>
          <a:xfrm>
            <a:off x="-338832" y="225009"/>
            <a:ext cx="12191999" cy="581836"/>
          </a:xfrm>
          <a:solidFill>
            <a:srgbClr val="202C41"/>
          </a:solidFill>
        </p:spPr>
        <p:txBody>
          <a:bodyPr vert="horz" lIns="91440" tIns="45720" rIns="91440" bIns="45720" rtlCol="0" anchor="t">
            <a:noAutofit/>
          </a:bodyPr>
          <a:lstStyle/>
          <a:p>
            <a:pPr algn="ctr">
              <a:lnSpc>
                <a:spcPct val="150000"/>
              </a:lnSpc>
            </a:pPr>
            <a:r>
              <a:rPr lang="en-US" sz="2800" dirty="0">
                <a:solidFill>
                  <a:srgbClr val="E74610"/>
                </a:solidFill>
                <a:latin typeface="Verdana" panose="020B0604030504040204" pitchFamily="34" charset="0"/>
                <a:ea typeface="Verdana" panose="020B0604030504040204" pitchFamily="34" charset="0"/>
                <a:cs typeface="Arial" pitchFamily="34" charset="0"/>
              </a:rPr>
              <a:t>Parcours ISMH</a:t>
            </a:r>
            <a:br>
              <a:rPr lang="en-US" sz="2800" dirty="0">
                <a:solidFill>
                  <a:srgbClr val="E74610"/>
                </a:solidFill>
                <a:latin typeface="Verdana" panose="020B0604030504040204" pitchFamily="34" charset="0"/>
                <a:ea typeface="Verdana" panose="020B0604030504040204" pitchFamily="34" charset="0"/>
                <a:cs typeface="Arial" pitchFamily="34" charset="0"/>
              </a:rPr>
            </a:br>
            <a:r>
              <a:rPr lang="fr-FR" sz="2800" dirty="0">
                <a:solidFill>
                  <a:srgbClr val="E74610"/>
                </a:solidFill>
                <a:latin typeface="Verdana" panose="020B0604030504040204" pitchFamily="34" charset="0"/>
                <a:ea typeface="Verdana" panose="020B0604030504040204" pitchFamily="34" charset="0"/>
                <a:cs typeface="Arial" pitchFamily="34" charset="0"/>
              </a:rPr>
              <a:t>Ingénierie et Sciences du Mouvement Humain</a:t>
            </a:r>
            <a:endParaRPr lang="en-US" sz="2800" dirty="0">
              <a:solidFill>
                <a:srgbClr val="E74610"/>
              </a:solidFill>
              <a:latin typeface="Verdana" panose="020B0604030504040204" pitchFamily="34" charset="0"/>
              <a:ea typeface="Verdana" panose="020B0604030504040204" pitchFamily="34" charset="0"/>
              <a:cs typeface="Arial" pitchFamily="34" charset="0"/>
            </a:endParaRPr>
          </a:p>
        </p:txBody>
      </p:sp>
      <p:pic>
        <p:nvPicPr>
          <p:cNvPr id="9" name="Image 8">
            <a:extLst>
              <a:ext uri="{FF2B5EF4-FFF2-40B4-BE49-F238E27FC236}">
                <a16:creationId xmlns:a16="http://schemas.microsoft.com/office/drawing/2014/main" id="{AA8C37E7-E833-4656-A5D5-7BB266D6B9E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645287" y="357454"/>
            <a:ext cx="1207880" cy="681165"/>
          </a:xfrm>
          <a:prstGeom prst="rect">
            <a:avLst/>
          </a:prstGeom>
        </p:spPr>
      </p:pic>
    </p:spTree>
    <p:extLst>
      <p:ext uri="{BB962C8B-B14F-4D97-AF65-F5344CB8AC3E}">
        <p14:creationId xmlns:p14="http://schemas.microsoft.com/office/powerpoint/2010/main" val="6796211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202C4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FEAE71-6595-4FAC-A179-AC3BFD6E7C0F}"/>
              </a:ext>
            </a:extLst>
          </p:cNvPr>
          <p:cNvSpPr/>
          <p:nvPr/>
        </p:nvSpPr>
        <p:spPr>
          <a:xfrm>
            <a:off x="494920" y="2595045"/>
            <a:ext cx="11697080" cy="1754326"/>
          </a:xfrm>
          <a:prstGeom prst="rect">
            <a:avLst/>
          </a:prstGeom>
        </p:spPr>
        <p:txBody>
          <a:bodyPr wrap="square">
            <a:spAutoFit/>
          </a:bodyPr>
          <a:lstStyle/>
          <a:p>
            <a:r>
              <a:rPr lang="fr-FR" b="1" dirty="0">
                <a:solidFill>
                  <a:schemeClr val="bg1"/>
                </a:solidFill>
                <a:latin typeface="Verdana" panose="020B0604030504040204" pitchFamily="34" charset="0"/>
                <a:ea typeface="Verdana" panose="020B0604030504040204" pitchFamily="34" charset="0"/>
              </a:rPr>
              <a:t>Débouché</a:t>
            </a:r>
            <a:r>
              <a:rPr lang="fr-CA" b="1" dirty="0">
                <a:solidFill>
                  <a:schemeClr val="bg1"/>
                </a:solidFill>
                <a:latin typeface="Verdana" panose="020B0604030504040204" pitchFamily="34" charset="0"/>
                <a:ea typeface="Verdana" panose="020B0604030504040204" pitchFamily="34" charset="0"/>
              </a:rPr>
              <a:t>s possibles</a:t>
            </a:r>
            <a:r>
              <a:rPr lang="fr-CA" dirty="0">
                <a:solidFill>
                  <a:schemeClr val="bg1"/>
                </a:solidFill>
                <a:latin typeface="Verdana" panose="020B0604030504040204" pitchFamily="34" charset="0"/>
                <a:ea typeface="Verdana" panose="020B0604030504040204" pitchFamily="34" charset="0"/>
              </a:rPr>
              <a:t> :</a:t>
            </a:r>
          </a:p>
          <a:p>
            <a:endParaRPr lang="fr-FR" dirty="0">
              <a:solidFill>
                <a:schemeClr val="bg1"/>
              </a:solidFill>
              <a:latin typeface="Verdana" panose="020B0604030504040204" pitchFamily="34" charset="0"/>
              <a:ea typeface="Verdana" panose="020B0604030504040204" pitchFamily="34" charset="0"/>
            </a:endParaRPr>
          </a:p>
          <a:p>
            <a:r>
              <a:rPr lang="fr-CA" dirty="0">
                <a:solidFill>
                  <a:schemeClr val="bg1"/>
                </a:solidFill>
                <a:latin typeface="Verdana" panose="020B0604030504040204" pitchFamily="34" charset="0"/>
                <a:ea typeface="Verdana" panose="020B0604030504040204" pitchFamily="34" charset="0"/>
              </a:rPr>
              <a:t>Ce parcours peut renforcer des compétences professionnelles déjà acquises et peut donner accès au doctorat à des étudiants qui n’ont pas forcément validé une licence STAPS. Il offre une possibilité de formation continue de niveau bac+5 à des candidats déjà employés ou fraichement diplômés.</a:t>
            </a:r>
            <a:endParaRPr lang="fr-FR" dirty="0">
              <a:solidFill>
                <a:schemeClr val="bg1"/>
              </a:solidFill>
              <a:latin typeface="Verdana" panose="020B0604030504040204" pitchFamily="34" charset="0"/>
              <a:ea typeface="Verdana" panose="020B0604030504040204" pitchFamily="34" charset="0"/>
            </a:endParaRPr>
          </a:p>
        </p:txBody>
      </p:sp>
      <p:sp>
        <p:nvSpPr>
          <p:cNvPr id="11" name="Title 2">
            <a:extLst>
              <a:ext uri="{FF2B5EF4-FFF2-40B4-BE49-F238E27FC236}">
                <a16:creationId xmlns:a16="http://schemas.microsoft.com/office/drawing/2014/main" id="{B6E85028-0C89-4F74-93E9-4CE453E95AC4}"/>
              </a:ext>
            </a:extLst>
          </p:cNvPr>
          <p:cNvSpPr>
            <a:spLocks noGrp="1"/>
          </p:cNvSpPr>
          <p:nvPr>
            <p:ph type="title"/>
          </p:nvPr>
        </p:nvSpPr>
        <p:spPr>
          <a:xfrm>
            <a:off x="1292087" y="480433"/>
            <a:ext cx="8676861" cy="689413"/>
          </a:xfrm>
          <a:noFill/>
        </p:spPr>
        <p:txBody>
          <a:bodyPr>
            <a:normAutofit fontScale="90000"/>
          </a:bodyPr>
          <a:lstStyle/>
          <a:p>
            <a:pPr algn="ctr"/>
            <a:r>
              <a:rPr lang="en-US" sz="3200" dirty="0">
                <a:solidFill>
                  <a:srgbClr val="E74610"/>
                </a:solidFill>
                <a:latin typeface="Verdana" panose="020B0604030504040204" pitchFamily="34" charset="0"/>
                <a:ea typeface="Verdana" panose="020B0604030504040204" pitchFamily="34" charset="0"/>
                <a:cs typeface="Arial" pitchFamily="34" charset="0"/>
              </a:rPr>
              <a:t>Parcours ISMH</a:t>
            </a:r>
            <a:br>
              <a:rPr lang="en-US" sz="3200" dirty="0">
                <a:solidFill>
                  <a:srgbClr val="E74610"/>
                </a:solidFill>
                <a:latin typeface="Verdana" panose="020B0604030504040204" pitchFamily="34" charset="0"/>
                <a:ea typeface="Verdana" panose="020B0604030504040204" pitchFamily="34" charset="0"/>
                <a:cs typeface="Arial" pitchFamily="34" charset="0"/>
              </a:rPr>
            </a:br>
            <a:r>
              <a:rPr lang="en-US" sz="3200" dirty="0">
                <a:solidFill>
                  <a:srgbClr val="E74610"/>
                </a:solidFill>
                <a:latin typeface="Verdana" panose="020B0604030504040204" pitchFamily="34" charset="0"/>
                <a:ea typeface="Verdana" panose="020B0604030504040204" pitchFamily="34" charset="0"/>
                <a:cs typeface="Arial" pitchFamily="34" charset="0"/>
              </a:rPr>
              <a:t> </a:t>
            </a:r>
            <a:r>
              <a:rPr lang="fr-FR" sz="3200" dirty="0">
                <a:solidFill>
                  <a:srgbClr val="E74610"/>
                </a:solidFill>
                <a:latin typeface="Verdana" panose="020B0604030504040204" pitchFamily="34" charset="0"/>
                <a:ea typeface="Verdana" panose="020B0604030504040204" pitchFamily="34" charset="0"/>
                <a:cs typeface="Arial" pitchFamily="34" charset="0"/>
              </a:rPr>
              <a:t>Ingénierie et Sciences du Mouvement Humain</a:t>
            </a:r>
            <a:endParaRPr lang="en-US" sz="3200" dirty="0">
              <a:solidFill>
                <a:srgbClr val="E74610"/>
              </a:solidFill>
              <a:latin typeface="Verdana" panose="020B0604030504040204" pitchFamily="34" charset="0"/>
              <a:ea typeface="Verdana" panose="020B0604030504040204" pitchFamily="34" charset="0"/>
              <a:cs typeface="Arial" pitchFamily="34" charset="0"/>
            </a:endParaRPr>
          </a:p>
        </p:txBody>
      </p:sp>
      <p:pic>
        <p:nvPicPr>
          <p:cNvPr id="9" name="Image 8">
            <a:extLst>
              <a:ext uri="{FF2B5EF4-FFF2-40B4-BE49-F238E27FC236}">
                <a16:creationId xmlns:a16="http://schemas.microsoft.com/office/drawing/2014/main" id="{1ECA8099-1331-40D8-ACBC-298FFC5E3CF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645287" y="357454"/>
            <a:ext cx="1207880" cy="681165"/>
          </a:xfrm>
          <a:prstGeom prst="rect">
            <a:avLst/>
          </a:prstGeom>
        </p:spPr>
      </p:pic>
    </p:spTree>
    <p:extLst>
      <p:ext uri="{BB962C8B-B14F-4D97-AF65-F5344CB8AC3E}">
        <p14:creationId xmlns:p14="http://schemas.microsoft.com/office/powerpoint/2010/main" val="19961167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202C4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773356" y="182562"/>
            <a:ext cx="10467299" cy="1103948"/>
          </a:xfrm>
          <a:noFill/>
        </p:spPr>
        <p:txBody>
          <a:bodyPr vert="horz" lIns="91440" tIns="45720" rIns="91440" bIns="45720" rtlCol="0" anchor="t">
            <a:normAutofit fontScale="90000"/>
          </a:bodyPr>
          <a:lstStyle/>
          <a:p>
            <a:pPr algn="ctr"/>
            <a:r>
              <a:rPr lang="en-US" sz="2800" dirty="0">
                <a:solidFill>
                  <a:srgbClr val="E74610"/>
                </a:solidFill>
                <a:latin typeface="Verdana" panose="020B0604030504040204" pitchFamily="34" charset="0"/>
                <a:ea typeface="Verdana" panose="020B0604030504040204" pitchFamily="34" charset="0"/>
                <a:cs typeface="Arial" pitchFamily="34" charset="0"/>
              </a:rPr>
              <a:t>Parcours ATDM</a:t>
            </a:r>
            <a:br>
              <a:rPr lang="en-US" sz="2800" dirty="0">
                <a:solidFill>
                  <a:srgbClr val="E74610"/>
                </a:solidFill>
                <a:latin typeface="Verdana" panose="020B0604030504040204" pitchFamily="34" charset="0"/>
                <a:ea typeface="Verdana" panose="020B0604030504040204" pitchFamily="34" charset="0"/>
                <a:cs typeface="Arial" pitchFamily="34" charset="0"/>
              </a:rPr>
            </a:br>
            <a:r>
              <a:rPr lang="en-US" sz="2800" dirty="0" err="1">
                <a:solidFill>
                  <a:srgbClr val="E74610"/>
                </a:solidFill>
                <a:latin typeface="Verdana" panose="020B0604030504040204" pitchFamily="34" charset="0"/>
                <a:ea typeface="Verdana" panose="020B0604030504040204" pitchFamily="34" charset="0"/>
                <a:cs typeface="Arial" pitchFamily="34" charset="0"/>
              </a:rPr>
              <a:t>Analyse</a:t>
            </a:r>
            <a:r>
              <a:rPr lang="en-US" sz="2800" dirty="0">
                <a:solidFill>
                  <a:srgbClr val="E74610"/>
                </a:solidFill>
                <a:latin typeface="Verdana" panose="020B0604030504040204" pitchFamily="34" charset="0"/>
                <a:ea typeface="Verdana" panose="020B0604030504040204" pitchFamily="34" charset="0"/>
                <a:cs typeface="Arial" pitchFamily="34" charset="0"/>
              </a:rPr>
              <a:t> et </a:t>
            </a:r>
            <a:r>
              <a:rPr lang="en-US" sz="2800" dirty="0" err="1">
                <a:solidFill>
                  <a:srgbClr val="E74610"/>
                </a:solidFill>
                <a:latin typeface="Verdana" panose="020B0604030504040204" pitchFamily="34" charset="0"/>
                <a:ea typeface="Verdana" panose="020B0604030504040204" pitchFamily="34" charset="0"/>
                <a:cs typeface="Arial" pitchFamily="34" charset="0"/>
              </a:rPr>
              <a:t>Traitement</a:t>
            </a:r>
            <a:r>
              <a:rPr lang="en-US" sz="2800" dirty="0">
                <a:solidFill>
                  <a:srgbClr val="E74610"/>
                </a:solidFill>
                <a:latin typeface="Verdana" panose="020B0604030504040204" pitchFamily="34" charset="0"/>
                <a:ea typeface="Verdana" panose="020B0604030504040204" pitchFamily="34" charset="0"/>
                <a:cs typeface="Arial" pitchFamily="34" charset="0"/>
              </a:rPr>
              <a:t> des </a:t>
            </a:r>
            <a:r>
              <a:rPr lang="en-US" sz="2800" dirty="0" err="1">
                <a:solidFill>
                  <a:srgbClr val="E74610"/>
                </a:solidFill>
                <a:latin typeface="Verdana" panose="020B0604030504040204" pitchFamily="34" charset="0"/>
                <a:ea typeface="Verdana" panose="020B0604030504040204" pitchFamily="34" charset="0"/>
                <a:cs typeface="Arial" pitchFamily="34" charset="0"/>
              </a:rPr>
              <a:t>Données</a:t>
            </a:r>
            <a:r>
              <a:rPr lang="en-US" sz="2800" dirty="0">
                <a:solidFill>
                  <a:srgbClr val="E74610"/>
                </a:solidFill>
                <a:latin typeface="Verdana" panose="020B0604030504040204" pitchFamily="34" charset="0"/>
                <a:ea typeface="Verdana" panose="020B0604030504040204" pitchFamily="34" charset="0"/>
                <a:cs typeface="Arial" pitchFamily="34" charset="0"/>
              </a:rPr>
              <a:t> Multi-</a:t>
            </a:r>
            <a:r>
              <a:rPr lang="en-US" sz="2800" dirty="0" err="1">
                <a:solidFill>
                  <a:srgbClr val="E74610"/>
                </a:solidFill>
                <a:latin typeface="Verdana" panose="020B0604030504040204" pitchFamily="34" charset="0"/>
                <a:ea typeface="Verdana" panose="020B0604030504040204" pitchFamily="34" charset="0"/>
                <a:cs typeface="Arial" pitchFamily="34" charset="0"/>
              </a:rPr>
              <a:t>dimensionnelles</a:t>
            </a:r>
            <a:endParaRPr lang="en-US" sz="2800" dirty="0">
              <a:solidFill>
                <a:srgbClr val="E74610"/>
              </a:solidFill>
              <a:latin typeface="Verdana" panose="020B0604030504040204" pitchFamily="34" charset="0"/>
              <a:ea typeface="Verdana" panose="020B0604030504040204" pitchFamily="34" charset="0"/>
              <a:cs typeface="Arial" pitchFamily="34" charset="0"/>
            </a:endParaRPr>
          </a:p>
        </p:txBody>
      </p:sp>
      <p:sp>
        <p:nvSpPr>
          <p:cNvPr id="4" name="Rectangle 3">
            <a:extLst>
              <a:ext uri="{FF2B5EF4-FFF2-40B4-BE49-F238E27FC236}">
                <a16:creationId xmlns:a16="http://schemas.microsoft.com/office/drawing/2014/main" id="{84FEAE71-6595-4FAC-A179-AC3BFD6E7C0F}"/>
              </a:ext>
            </a:extLst>
          </p:cNvPr>
          <p:cNvSpPr/>
          <p:nvPr/>
        </p:nvSpPr>
        <p:spPr>
          <a:xfrm>
            <a:off x="359478" y="1302700"/>
            <a:ext cx="11697080" cy="5509200"/>
          </a:xfrm>
          <a:prstGeom prst="rect">
            <a:avLst/>
          </a:prstGeom>
        </p:spPr>
        <p:txBody>
          <a:bodyPr wrap="square">
            <a:spAutoFit/>
          </a:bodyPr>
          <a:lstStyle/>
          <a:p>
            <a:pPr algn="just"/>
            <a:r>
              <a:rPr lang="fr-CA" sz="1600" b="1" dirty="0">
                <a:solidFill>
                  <a:schemeClr val="bg1"/>
                </a:solidFill>
                <a:latin typeface="Verdana" panose="020B0604030504040204" pitchFamily="34" charset="0"/>
                <a:ea typeface="Verdana" panose="020B0604030504040204" pitchFamily="34" charset="0"/>
              </a:rPr>
              <a:t>Objectifs </a:t>
            </a:r>
            <a:r>
              <a:rPr lang="fr-CA" sz="1600" dirty="0">
                <a:solidFill>
                  <a:schemeClr val="bg1"/>
                </a:solidFill>
                <a:latin typeface="Verdana" panose="020B0604030504040204" pitchFamily="34" charset="0"/>
                <a:ea typeface="Verdana" panose="020B0604030504040204" pitchFamily="34" charset="0"/>
              </a:rPr>
              <a:t>: </a:t>
            </a:r>
            <a:endParaRPr lang="fr-FR" sz="1600" dirty="0">
              <a:solidFill>
                <a:schemeClr val="bg1"/>
              </a:solidFill>
              <a:latin typeface="Verdana" panose="020B0604030504040204" pitchFamily="34" charset="0"/>
              <a:ea typeface="Verdana" panose="020B0604030504040204" pitchFamily="34" charset="0"/>
            </a:endParaRPr>
          </a:p>
          <a:p>
            <a:pPr algn="just"/>
            <a:r>
              <a:rPr lang="fr-FR" sz="1600" dirty="0">
                <a:solidFill>
                  <a:schemeClr val="bg1"/>
                </a:solidFill>
                <a:latin typeface="Verdana" panose="020B0604030504040204" pitchFamily="34" charset="0"/>
                <a:ea typeface="Verdana" panose="020B0604030504040204" pitchFamily="34" charset="0"/>
              </a:rPr>
              <a:t>Le parcours Analyse et Traitement des Données Multi-dimensionnelles (ATDM) est axé sur </a:t>
            </a:r>
            <a:r>
              <a:rPr lang="fr-CA" sz="1600" dirty="0">
                <a:solidFill>
                  <a:schemeClr val="bg1"/>
                </a:solidFill>
                <a:latin typeface="Verdana" panose="020B0604030504040204" pitchFamily="34" charset="0"/>
                <a:ea typeface="Verdana" panose="020B0604030504040204" pitchFamily="34" charset="0"/>
              </a:rPr>
              <a:t>la formation des étudiants déjà investis dans le domaine de l’EOPS, de l’Activité Physique Adaptée et Santé, ou l’Ergonomie et le Handicap ou de la Motricité au sens large dans le domaine de l’utilisation de la donnée liée à la motricité pour répondre aux évolutions actuelles : prédiction de la performance dans le domaine du sport, prédiction de l’engagement à l’activité physique dans le domaine de l’Activité Physique Adaptée ou de l’ergonomie et du Handicap. Le but est de connaître la donnée, les moyens de l’acquérir et l’utilisation qui peut en être faîte.</a:t>
            </a:r>
            <a:endParaRPr lang="fr-FR" sz="1600" dirty="0">
              <a:solidFill>
                <a:schemeClr val="bg1"/>
              </a:solidFill>
              <a:latin typeface="Verdana" panose="020B0604030504040204" pitchFamily="34" charset="0"/>
              <a:ea typeface="Verdana" panose="020B0604030504040204" pitchFamily="34" charset="0"/>
            </a:endParaRPr>
          </a:p>
          <a:p>
            <a:pPr algn="just"/>
            <a:r>
              <a:rPr lang="fr-FR" sz="1600" dirty="0">
                <a:solidFill>
                  <a:schemeClr val="bg1"/>
                </a:solidFill>
                <a:latin typeface="Verdana" panose="020B0604030504040204" pitchFamily="34" charset="0"/>
                <a:ea typeface="Verdana" panose="020B0604030504040204" pitchFamily="34" charset="0"/>
              </a:rPr>
              <a:t>Ce parcours permettra de former des chercheurs mais pourra déboucher rapidement sur des nouveaux métiers. Par exemple, dans le secteur de l’entraînement sportif, il est demandé désormais à des entraîneurs de recueillir un nombre de données important (bio-psycho-sociales) dans le cadre d’un suivi longitudinal pour anticiper les performances et mieux connaître le niveau de forme des sportifs de haut niveau.</a:t>
            </a:r>
          </a:p>
          <a:p>
            <a:pPr algn="just"/>
            <a:endParaRPr lang="fr-FR" sz="1600" dirty="0">
              <a:solidFill>
                <a:schemeClr val="bg1"/>
              </a:solidFill>
              <a:latin typeface="Verdana" panose="020B0604030504040204" pitchFamily="34" charset="0"/>
              <a:ea typeface="Verdana" panose="020B0604030504040204" pitchFamily="34" charset="0"/>
            </a:endParaRPr>
          </a:p>
          <a:p>
            <a:pPr algn="just"/>
            <a:r>
              <a:rPr lang="fr-CA" sz="1600" b="1" dirty="0">
                <a:solidFill>
                  <a:schemeClr val="bg1"/>
                </a:solidFill>
                <a:latin typeface="Verdana" panose="020B0604030504040204" pitchFamily="34" charset="0"/>
                <a:ea typeface="Verdana" panose="020B0604030504040204" pitchFamily="34" charset="0"/>
              </a:rPr>
              <a:t>Pré-requis à l’entrée en M1</a:t>
            </a:r>
            <a:r>
              <a:rPr lang="fr-CA" sz="1600" dirty="0">
                <a:solidFill>
                  <a:schemeClr val="bg1"/>
                </a:solidFill>
                <a:latin typeface="Verdana" panose="020B0604030504040204" pitchFamily="34" charset="0"/>
                <a:ea typeface="Verdana" panose="020B0604030504040204" pitchFamily="34" charset="0"/>
              </a:rPr>
              <a:t> : </a:t>
            </a:r>
            <a:endParaRPr lang="fr-FR" sz="1600" dirty="0">
              <a:solidFill>
                <a:schemeClr val="bg1"/>
              </a:solidFill>
              <a:latin typeface="Verdana" panose="020B0604030504040204" pitchFamily="34" charset="0"/>
              <a:ea typeface="Verdana" panose="020B0604030504040204" pitchFamily="34" charset="0"/>
            </a:endParaRPr>
          </a:p>
          <a:p>
            <a:pPr algn="just"/>
            <a:r>
              <a:rPr lang="fr-CA" sz="1600" dirty="0">
                <a:solidFill>
                  <a:schemeClr val="bg1"/>
                </a:solidFill>
                <a:latin typeface="Verdana" panose="020B0604030504040204" pitchFamily="34" charset="0"/>
                <a:ea typeface="Verdana" panose="020B0604030504040204" pitchFamily="34" charset="0"/>
              </a:rPr>
              <a:t>Il est </a:t>
            </a:r>
            <a:r>
              <a:rPr lang="fr-FR" sz="1600" dirty="0">
                <a:solidFill>
                  <a:schemeClr val="bg1"/>
                </a:solidFill>
                <a:latin typeface="Verdana" panose="020B0604030504040204" pitchFamily="34" charset="0"/>
                <a:ea typeface="Verdana" panose="020B0604030504040204" pitchFamily="34" charset="0"/>
              </a:rPr>
              <a:t>ouvert aux titulaires d'un diplôme national conférant le grade de licence dans un domaine </a:t>
            </a:r>
            <a:r>
              <a:rPr lang="fr-CA" sz="1600" dirty="0">
                <a:solidFill>
                  <a:schemeClr val="bg1"/>
                </a:solidFill>
                <a:latin typeface="Verdana" panose="020B0604030504040204" pitchFamily="34" charset="0"/>
                <a:ea typeface="Verdana" panose="020B0604030504040204" pitchFamily="34" charset="0"/>
              </a:rPr>
              <a:t>pertinent</a:t>
            </a:r>
            <a:r>
              <a:rPr lang="fr-FR" sz="1600" dirty="0">
                <a:solidFill>
                  <a:schemeClr val="bg1"/>
                </a:solidFill>
                <a:latin typeface="Verdana" panose="020B0604030504040204" pitchFamily="34" charset="0"/>
                <a:ea typeface="Verdana" panose="020B0604030504040204" pitchFamily="34" charset="0"/>
              </a:rPr>
              <a:t> avec celui du master ou via une validation des acquis de l’expérience ou d'études.</a:t>
            </a:r>
          </a:p>
          <a:p>
            <a:pPr algn="just"/>
            <a:r>
              <a:rPr lang="fr-FR" sz="1600" dirty="0">
                <a:solidFill>
                  <a:schemeClr val="bg1"/>
                </a:solidFill>
                <a:latin typeface="Verdana" panose="020B0604030504040204" pitchFamily="34" charset="0"/>
                <a:ea typeface="Verdana" panose="020B0604030504040204" pitchFamily="34" charset="0"/>
              </a:rPr>
              <a:t>La licence STAPS qui donne droit à l’obtention d’une carte professionnelle est fortement recommandée, sans être toutefois obligatoire. </a:t>
            </a:r>
          </a:p>
          <a:p>
            <a:pPr algn="just"/>
            <a:endParaRPr lang="fr-FR" sz="1600" dirty="0">
              <a:solidFill>
                <a:schemeClr val="bg1"/>
              </a:solidFill>
              <a:latin typeface="Verdana" panose="020B0604030504040204" pitchFamily="34" charset="0"/>
              <a:ea typeface="Verdana" panose="020B0604030504040204" pitchFamily="34" charset="0"/>
            </a:endParaRPr>
          </a:p>
          <a:p>
            <a:pPr algn="just"/>
            <a:r>
              <a:rPr lang="fr-FR" sz="1600" b="1" dirty="0">
                <a:solidFill>
                  <a:schemeClr val="bg1"/>
                </a:solidFill>
                <a:latin typeface="Verdana" panose="020B0604030504040204" pitchFamily="34" charset="0"/>
                <a:ea typeface="Verdana" panose="020B0604030504040204" pitchFamily="34" charset="0"/>
              </a:rPr>
              <a:t>Débouché</a:t>
            </a:r>
            <a:r>
              <a:rPr lang="fr-CA" sz="1600" b="1" dirty="0">
                <a:solidFill>
                  <a:schemeClr val="bg1"/>
                </a:solidFill>
                <a:latin typeface="Verdana" panose="020B0604030504040204" pitchFamily="34" charset="0"/>
                <a:ea typeface="Verdana" panose="020B0604030504040204" pitchFamily="34" charset="0"/>
              </a:rPr>
              <a:t>s possibles</a:t>
            </a:r>
            <a:r>
              <a:rPr lang="fr-CA" sz="1600" dirty="0">
                <a:solidFill>
                  <a:schemeClr val="bg1"/>
                </a:solidFill>
                <a:latin typeface="Verdana" panose="020B0604030504040204" pitchFamily="34" charset="0"/>
                <a:ea typeface="Verdana" panose="020B0604030504040204" pitchFamily="34" charset="0"/>
              </a:rPr>
              <a:t> :</a:t>
            </a:r>
            <a:endParaRPr lang="fr-FR" sz="1600" dirty="0">
              <a:solidFill>
                <a:schemeClr val="bg1"/>
              </a:solidFill>
              <a:latin typeface="Verdana" panose="020B0604030504040204" pitchFamily="34" charset="0"/>
              <a:ea typeface="Verdana" panose="020B0604030504040204" pitchFamily="34" charset="0"/>
            </a:endParaRPr>
          </a:p>
          <a:p>
            <a:pPr algn="just"/>
            <a:r>
              <a:rPr lang="fr-CA" sz="1600" dirty="0">
                <a:solidFill>
                  <a:schemeClr val="bg1"/>
                </a:solidFill>
                <a:latin typeface="Verdana" panose="020B0604030504040204" pitchFamily="34" charset="0"/>
                <a:ea typeface="Verdana" panose="020B0604030504040204" pitchFamily="34" charset="0"/>
              </a:rPr>
              <a:t>Les étudiants peuvent s’engager vers un doctorat ou prétendre à un emploi de type directeur ou analyste de la performance dans le domaine du sport, ou encore cadre dans le domaine de APA-Santé (e.g. </a:t>
            </a:r>
            <a:r>
              <a:rPr lang="fr-CA" sz="1600">
                <a:solidFill>
                  <a:schemeClr val="bg1"/>
                </a:solidFill>
                <a:latin typeface="Verdana" panose="020B0604030504040204" pitchFamily="34" charset="0"/>
                <a:ea typeface="Verdana" panose="020B0604030504040204" pitchFamily="34" charset="0"/>
              </a:rPr>
              <a:t>établissement </a:t>
            </a:r>
            <a:r>
              <a:rPr lang="fr-CA" sz="1600" dirty="0">
                <a:solidFill>
                  <a:schemeClr val="bg1"/>
                </a:solidFill>
                <a:latin typeface="Verdana" panose="020B0604030504040204" pitchFamily="34" charset="0"/>
                <a:ea typeface="Verdana" panose="020B0604030504040204" pitchFamily="34" charset="0"/>
              </a:rPr>
              <a:t>de Soin de Suite et </a:t>
            </a:r>
            <a:r>
              <a:rPr lang="fr-CA" sz="1600">
                <a:solidFill>
                  <a:schemeClr val="bg1"/>
                </a:solidFill>
                <a:latin typeface="Verdana" panose="020B0604030504040204" pitchFamily="34" charset="0"/>
                <a:ea typeface="Verdana" panose="020B0604030504040204" pitchFamily="34" charset="0"/>
              </a:rPr>
              <a:t>de Réadaptation).</a:t>
            </a:r>
            <a:endParaRPr lang="fr-FR" sz="1600" dirty="0">
              <a:solidFill>
                <a:schemeClr val="bg1"/>
              </a:solidFill>
              <a:latin typeface="Verdana" panose="020B0604030504040204" pitchFamily="34" charset="0"/>
              <a:ea typeface="Verdana" panose="020B0604030504040204" pitchFamily="34" charset="0"/>
            </a:endParaRPr>
          </a:p>
        </p:txBody>
      </p:sp>
      <p:pic>
        <p:nvPicPr>
          <p:cNvPr id="8" name="Image 7">
            <a:extLst>
              <a:ext uri="{FF2B5EF4-FFF2-40B4-BE49-F238E27FC236}">
                <a16:creationId xmlns:a16="http://schemas.microsoft.com/office/drawing/2014/main" id="{1CF44638-C4FB-4498-A62F-B6AFB6642ED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645287" y="357454"/>
            <a:ext cx="1207880" cy="681165"/>
          </a:xfrm>
          <a:prstGeom prst="rect">
            <a:avLst/>
          </a:prstGeom>
        </p:spPr>
      </p:pic>
    </p:spTree>
    <p:extLst>
      <p:ext uri="{BB962C8B-B14F-4D97-AF65-F5344CB8AC3E}">
        <p14:creationId xmlns:p14="http://schemas.microsoft.com/office/powerpoint/2010/main" val="27999525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202C4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71021" y="182562"/>
            <a:ext cx="10601463" cy="1103948"/>
          </a:xfrm>
          <a:noFill/>
        </p:spPr>
        <p:txBody>
          <a:bodyPr vert="horz" lIns="91440" tIns="45720" rIns="91440" bIns="45720" rtlCol="0" anchor="t">
            <a:normAutofit fontScale="90000"/>
          </a:bodyPr>
          <a:lstStyle/>
          <a:p>
            <a:pPr algn="ctr"/>
            <a:r>
              <a:rPr lang="en-US" sz="2800" dirty="0">
                <a:solidFill>
                  <a:srgbClr val="E74610"/>
                </a:solidFill>
                <a:latin typeface="Verdana" panose="020B0604030504040204" pitchFamily="34" charset="0"/>
                <a:ea typeface="Verdana" panose="020B0604030504040204" pitchFamily="34" charset="0"/>
                <a:cs typeface="Arial" pitchFamily="34" charset="0"/>
              </a:rPr>
              <a:t>Les </a:t>
            </a:r>
            <a:r>
              <a:rPr lang="en-US" sz="2800" dirty="0" err="1">
                <a:solidFill>
                  <a:srgbClr val="E74610"/>
                </a:solidFill>
                <a:latin typeface="Verdana" panose="020B0604030504040204" pitchFamily="34" charset="0"/>
                <a:ea typeface="Verdana" panose="020B0604030504040204" pitchFamily="34" charset="0"/>
                <a:cs typeface="Arial" pitchFamily="34" charset="0"/>
              </a:rPr>
              <a:t>Parcours</a:t>
            </a:r>
            <a:r>
              <a:rPr lang="en-US" sz="2800" dirty="0">
                <a:solidFill>
                  <a:srgbClr val="E74610"/>
                </a:solidFill>
                <a:latin typeface="Verdana" panose="020B0604030504040204" pitchFamily="34" charset="0"/>
                <a:ea typeface="Verdana" panose="020B0604030504040204" pitchFamily="34" charset="0"/>
                <a:cs typeface="Arial" pitchFamily="34" charset="0"/>
              </a:rPr>
              <a:t> APAS et MEH</a:t>
            </a:r>
            <a:br>
              <a:rPr lang="en-US" sz="2800" dirty="0">
                <a:solidFill>
                  <a:srgbClr val="E74610"/>
                </a:solidFill>
                <a:latin typeface="Verdana" panose="020B0604030504040204" pitchFamily="34" charset="0"/>
                <a:ea typeface="Verdana" panose="020B0604030504040204" pitchFamily="34" charset="0"/>
                <a:cs typeface="Arial" pitchFamily="34" charset="0"/>
              </a:rPr>
            </a:br>
            <a:r>
              <a:rPr lang="en-US" sz="2800" dirty="0" err="1">
                <a:solidFill>
                  <a:srgbClr val="E74610"/>
                </a:solidFill>
                <a:latin typeface="Verdana" panose="020B0604030504040204" pitchFamily="34" charset="0"/>
                <a:ea typeface="Verdana" panose="020B0604030504040204" pitchFamily="34" charset="0"/>
                <a:cs typeface="Arial" pitchFamily="34" charset="0"/>
              </a:rPr>
              <a:t>ouvrent</a:t>
            </a:r>
            <a:r>
              <a:rPr lang="en-US" sz="2800" dirty="0">
                <a:solidFill>
                  <a:srgbClr val="E74610"/>
                </a:solidFill>
                <a:latin typeface="Verdana" panose="020B0604030504040204" pitchFamily="34" charset="0"/>
                <a:ea typeface="Verdana" panose="020B0604030504040204" pitchFamily="34" charset="0"/>
                <a:cs typeface="Arial" pitchFamily="34" charset="0"/>
              </a:rPr>
              <a:t> sur le </a:t>
            </a:r>
            <a:r>
              <a:rPr lang="en-US" sz="2800" dirty="0" err="1">
                <a:solidFill>
                  <a:srgbClr val="E74610"/>
                </a:solidFill>
                <a:latin typeface="Verdana" panose="020B0604030504040204" pitchFamily="34" charset="0"/>
                <a:ea typeface="Verdana" panose="020B0604030504040204" pitchFamily="34" charset="0"/>
                <a:cs typeface="Arial" pitchFamily="34" charset="0"/>
              </a:rPr>
              <a:t>programme</a:t>
            </a:r>
            <a:r>
              <a:rPr lang="en-US" sz="2800" dirty="0">
                <a:solidFill>
                  <a:srgbClr val="E74610"/>
                </a:solidFill>
                <a:latin typeface="Verdana" panose="020B0604030504040204" pitchFamily="34" charset="0"/>
                <a:ea typeface="Verdana" panose="020B0604030504040204" pitchFamily="34" charset="0"/>
                <a:cs typeface="Arial" pitchFamily="34" charset="0"/>
              </a:rPr>
              <a:t> </a:t>
            </a:r>
            <a:r>
              <a:rPr lang="en-US" sz="2800" dirty="0" err="1">
                <a:solidFill>
                  <a:srgbClr val="E74610"/>
                </a:solidFill>
                <a:latin typeface="Verdana" panose="020B0604030504040204" pitchFamily="34" charset="0"/>
                <a:ea typeface="Verdana" panose="020B0604030504040204" pitchFamily="34" charset="0"/>
                <a:cs typeface="Arial" pitchFamily="34" charset="0"/>
              </a:rPr>
              <a:t>thématique</a:t>
            </a:r>
            <a:r>
              <a:rPr lang="en-US" sz="2800" dirty="0">
                <a:solidFill>
                  <a:srgbClr val="E74610"/>
                </a:solidFill>
                <a:latin typeface="Verdana" panose="020B0604030504040204" pitchFamily="34" charset="0"/>
                <a:ea typeface="Verdana" panose="020B0604030504040204" pitchFamily="34" charset="0"/>
                <a:cs typeface="Arial" pitchFamily="34" charset="0"/>
              </a:rPr>
              <a:t> Bien Vivre Bien </a:t>
            </a:r>
            <a:r>
              <a:rPr lang="en-US" sz="2800" dirty="0" err="1">
                <a:solidFill>
                  <a:srgbClr val="E74610"/>
                </a:solidFill>
                <a:latin typeface="Verdana" panose="020B0604030504040204" pitchFamily="34" charset="0"/>
                <a:ea typeface="Verdana" panose="020B0604030504040204" pitchFamily="34" charset="0"/>
                <a:cs typeface="Arial" pitchFamily="34" charset="0"/>
              </a:rPr>
              <a:t>Vieillir</a:t>
            </a:r>
            <a:endParaRPr lang="en-US" sz="2800" dirty="0">
              <a:solidFill>
                <a:srgbClr val="E74610"/>
              </a:solidFill>
              <a:latin typeface="Verdana" panose="020B0604030504040204" pitchFamily="34" charset="0"/>
              <a:ea typeface="Verdana" panose="020B0604030504040204" pitchFamily="34" charset="0"/>
              <a:cs typeface="Arial" pitchFamily="34" charset="0"/>
            </a:endParaRPr>
          </a:p>
        </p:txBody>
      </p:sp>
      <p:sp>
        <p:nvSpPr>
          <p:cNvPr id="4" name="Rectangle 3">
            <a:extLst>
              <a:ext uri="{FF2B5EF4-FFF2-40B4-BE49-F238E27FC236}">
                <a16:creationId xmlns:a16="http://schemas.microsoft.com/office/drawing/2014/main" id="{84FEAE71-6595-4FAC-A179-AC3BFD6E7C0F}"/>
              </a:ext>
            </a:extLst>
          </p:cNvPr>
          <p:cNvSpPr/>
          <p:nvPr/>
        </p:nvSpPr>
        <p:spPr>
          <a:xfrm>
            <a:off x="359478" y="1302700"/>
            <a:ext cx="11697080" cy="5509200"/>
          </a:xfrm>
          <a:prstGeom prst="rect">
            <a:avLst/>
          </a:prstGeom>
        </p:spPr>
        <p:txBody>
          <a:bodyPr wrap="square">
            <a:spAutoFit/>
          </a:bodyPr>
          <a:lstStyle/>
          <a:p>
            <a:pPr algn="just"/>
            <a:r>
              <a:rPr lang="fr-CA" sz="1600" b="1" dirty="0">
                <a:solidFill>
                  <a:schemeClr val="bg1"/>
                </a:solidFill>
                <a:latin typeface="Verdana" panose="020B0604030504040204" pitchFamily="34" charset="0"/>
                <a:ea typeface="Verdana" panose="020B0604030504040204" pitchFamily="34" charset="0"/>
              </a:rPr>
              <a:t>Description </a:t>
            </a:r>
            <a:r>
              <a:rPr lang="fr-CA" sz="1600" dirty="0">
                <a:solidFill>
                  <a:schemeClr val="bg1"/>
                </a:solidFill>
                <a:latin typeface="Verdana" panose="020B0604030504040204" pitchFamily="34" charset="0"/>
                <a:ea typeface="Verdana" panose="020B0604030504040204" pitchFamily="34" charset="0"/>
              </a:rPr>
              <a:t>: </a:t>
            </a:r>
            <a:endParaRPr lang="fr-FR" sz="1600" dirty="0">
              <a:solidFill>
                <a:schemeClr val="bg1"/>
              </a:solidFill>
              <a:latin typeface="Verdana" panose="020B0604030504040204" pitchFamily="34" charset="0"/>
              <a:ea typeface="Verdana" panose="020B0604030504040204" pitchFamily="34" charset="0"/>
            </a:endParaRPr>
          </a:p>
          <a:p>
            <a:pPr algn="just"/>
            <a:r>
              <a:rPr lang="fr-FR" sz="1600" dirty="0">
                <a:solidFill>
                  <a:schemeClr val="bg1"/>
                </a:solidFill>
                <a:latin typeface="Verdana" panose="020B0604030504040204" pitchFamily="34" charset="0"/>
                <a:ea typeface="Verdana" panose="020B0604030504040204" pitchFamily="34" charset="0"/>
              </a:rPr>
              <a:t>Le programme « Bien vivre Bien vieillir » est consacré au vieillissement comme phénomène global, de la cellule à la société, afin de construire des parcours innovants de formation par la recherche qui permettront d’accompagner les évolutions démographiques de nos sociétés.</a:t>
            </a:r>
          </a:p>
          <a:p>
            <a:pPr algn="just"/>
            <a:endParaRPr lang="fr-FR" sz="1600" dirty="0">
              <a:solidFill>
                <a:schemeClr val="bg1"/>
              </a:solidFill>
              <a:latin typeface="Verdana" panose="020B0604030504040204" pitchFamily="34" charset="0"/>
              <a:ea typeface="Verdana" panose="020B0604030504040204" pitchFamily="34" charset="0"/>
            </a:endParaRPr>
          </a:p>
          <a:p>
            <a:pPr algn="just"/>
            <a:r>
              <a:rPr lang="fr-CA" sz="1600" b="1" dirty="0">
                <a:solidFill>
                  <a:schemeClr val="bg1"/>
                </a:solidFill>
                <a:latin typeface="Verdana" panose="020B0604030504040204" pitchFamily="34" charset="0"/>
                <a:ea typeface="Verdana" panose="020B0604030504040204" pitchFamily="34" charset="0"/>
              </a:rPr>
              <a:t>Candidater</a:t>
            </a:r>
            <a:r>
              <a:rPr lang="fr-CA" sz="1600" dirty="0">
                <a:solidFill>
                  <a:schemeClr val="bg1"/>
                </a:solidFill>
                <a:latin typeface="Verdana" panose="020B0604030504040204" pitchFamily="34" charset="0"/>
                <a:ea typeface="Verdana" panose="020B0604030504040204" pitchFamily="34" charset="0"/>
              </a:rPr>
              <a:t> : </a:t>
            </a:r>
            <a:endParaRPr lang="fr-FR" sz="1600" dirty="0">
              <a:solidFill>
                <a:schemeClr val="bg1"/>
              </a:solidFill>
              <a:latin typeface="Verdana" panose="020B0604030504040204" pitchFamily="34" charset="0"/>
              <a:ea typeface="Verdana" panose="020B0604030504040204" pitchFamily="34" charset="0"/>
            </a:endParaRPr>
          </a:p>
          <a:p>
            <a:pPr algn="just"/>
            <a:r>
              <a:rPr lang="fr-FR" sz="1600" dirty="0">
                <a:solidFill>
                  <a:schemeClr val="bg1"/>
                </a:solidFill>
                <a:latin typeface="Verdana" panose="020B0604030504040204" pitchFamily="34" charset="0"/>
                <a:ea typeface="Verdana" panose="020B0604030504040204" pitchFamily="34" charset="0"/>
              </a:rPr>
              <a:t>-Un niveau B2 en anglais et en français est demandé pour pouvoir prétendre être dans le programme thématique.</a:t>
            </a:r>
          </a:p>
          <a:p>
            <a:pPr algn="just"/>
            <a:r>
              <a:rPr lang="fr-FR" sz="1600" dirty="0">
                <a:solidFill>
                  <a:schemeClr val="bg1"/>
                </a:solidFill>
                <a:latin typeface="Verdana" panose="020B0604030504040204" pitchFamily="34" charset="0"/>
                <a:ea typeface="Verdana" panose="020B0604030504040204" pitchFamily="34" charset="0"/>
              </a:rPr>
              <a:t>-être admis en 1ère année de master </a:t>
            </a:r>
          </a:p>
          <a:p>
            <a:pPr algn="just"/>
            <a:endParaRPr lang="fr-FR" sz="1600" dirty="0">
              <a:solidFill>
                <a:schemeClr val="bg1"/>
              </a:solidFill>
              <a:latin typeface="Verdana" panose="020B0604030504040204" pitchFamily="34" charset="0"/>
              <a:ea typeface="Verdana" panose="020B0604030504040204" pitchFamily="34" charset="0"/>
            </a:endParaRPr>
          </a:p>
          <a:p>
            <a:pPr algn="just"/>
            <a:r>
              <a:rPr lang="fr-FR" sz="1600" b="1" dirty="0">
                <a:solidFill>
                  <a:schemeClr val="bg1"/>
                </a:solidFill>
                <a:latin typeface="Verdana" panose="020B0604030504040204" pitchFamily="34" charset="0"/>
                <a:ea typeface="Verdana" panose="020B0604030504040204" pitchFamily="34" charset="0"/>
              </a:rPr>
              <a:t>Programme</a:t>
            </a:r>
            <a:r>
              <a:rPr lang="fr-CA" sz="1600" dirty="0">
                <a:solidFill>
                  <a:schemeClr val="bg1"/>
                </a:solidFill>
                <a:latin typeface="Verdana" panose="020B0604030504040204" pitchFamily="34" charset="0"/>
                <a:ea typeface="Verdana" panose="020B0604030504040204" pitchFamily="34" charset="0"/>
              </a:rPr>
              <a:t> :</a:t>
            </a:r>
            <a:endParaRPr lang="fr-FR" sz="1600" dirty="0">
              <a:solidFill>
                <a:schemeClr val="bg1"/>
              </a:solidFill>
              <a:latin typeface="Verdana" panose="020B0604030504040204" pitchFamily="34" charset="0"/>
              <a:ea typeface="Verdana" panose="020B0604030504040204" pitchFamily="34" charset="0"/>
            </a:endParaRPr>
          </a:p>
          <a:p>
            <a:pPr algn="just"/>
            <a:r>
              <a:rPr lang="fr-FR" sz="1600" dirty="0">
                <a:solidFill>
                  <a:schemeClr val="bg1"/>
                </a:solidFill>
                <a:latin typeface="Verdana" panose="020B0604030504040204" pitchFamily="34" charset="0"/>
                <a:ea typeface="Verdana" panose="020B0604030504040204" pitchFamily="34" charset="0"/>
              </a:rPr>
              <a:t>Un programme d'ateliers interdisciplinaires, un en M1 et un en M2 (6 ECTS chacun) : Comportements de santé et vieillissement ; Accès aux soins de santé et vieillissement ; Innovation pour le logement et le vieillissement ; Vieillir en tant que jeune : entreprise et image de soi ; Nouveaux soins de santé pour le vieillissement ; Opportunités d'emploi dans une société vieillissante ; Vaccin et vieillissement ; </a:t>
            </a:r>
            <a:r>
              <a:rPr lang="fr-FR" sz="1600" dirty="0" err="1">
                <a:solidFill>
                  <a:schemeClr val="bg1"/>
                </a:solidFill>
                <a:latin typeface="Verdana" panose="020B0604030504040204" pitchFamily="34" charset="0"/>
                <a:ea typeface="Verdana" panose="020B0604030504040204" pitchFamily="34" charset="0"/>
              </a:rPr>
              <a:t>Gérontechnologie</a:t>
            </a:r>
            <a:r>
              <a:rPr lang="fr-FR" sz="1600" dirty="0">
                <a:solidFill>
                  <a:schemeClr val="bg1"/>
                </a:solidFill>
                <a:latin typeface="Verdana" panose="020B0604030504040204" pitchFamily="34" charset="0"/>
                <a:ea typeface="Verdana" panose="020B0604030504040204" pitchFamily="34" charset="0"/>
              </a:rPr>
              <a:t>, éthique et droit.</a:t>
            </a:r>
          </a:p>
          <a:p>
            <a:pPr algn="just"/>
            <a:endParaRPr lang="fr-FR" sz="1600" dirty="0">
              <a:solidFill>
                <a:schemeClr val="bg1"/>
              </a:solidFill>
              <a:latin typeface="Verdana" panose="020B0604030504040204" pitchFamily="34" charset="0"/>
              <a:ea typeface="Verdana" panose="020B0604030504040204" pitchFamily="34" charset="0"/>
            </a:endParaRPr>
          </a:p>
          <a:p>
            <a:pPr algn="just"/>
            <a:r>
              <a:rPr lang="fr-FR" sz="1600" b="1" dirty="0">
                <a:solidFill>
                  <a:schemeClr val="bg1"/>
                </a:solidFill>
                <a:latin typeface="Verdana" panose="020B0604030504040204" pitchFamily="34" charset="0"/>
                <a:ea typeface="Verdana" panose="020B0604030504040204" pitchFamily="34" charset="0"/>
              </a:rPr>
              <a:t>Responsable :</a:t>
            </a:r>
          </a:p>
          <a:p>
            <a:pPr algn="just"/>
            <a:r>
              <a:rPr lang="fr-FR" sz="1600" dirty="0">
                <a:solidFill>
                  <a:schemeClr val="bg1"/>
                </a:solidFill>
                <a:latin typeface="Verdana" panose="020B0604030504040204" pitchFamily="34" charset="0"/>
                <a:ea typeface="Verdana" panose="020B0604030504040204" pitchFamily="34" charset="0"/>
              </a:rPr>
              <a:t>Christophe </a:t>
            </a:r>
            <a:r>
              <a:rPr lang="fr-FR" sz="1600" dirty="0" err="1">
                <a:solidFill>
                  <a:schemeClr val="bg1"/>
                </a:solidFill>
                <a:latin typeface="Verdana" panose="020B0604030504040204" pitchFamily="34" charset="0"/>
                <a:ea typeface="Verdana" panose="020B0604030504040204" pitchFamily="34" charset="0"/>
              </a:rPr>
              <a:t>Capuano</a:t>
            </a:r>
            <a:endParaRPr lang="fr-FR" sz="1600" dirty="0">
              <a:solidFill>
                <a:schemeClr val="bg1"/>
              </a:solidFill>
              <a:latin typeface="Verdana" panose="020B0604030504040204" pitchFamily="34" charset="0"/>
              <a:ea typeface="Verdana" panose="020B0604030504040204" pitchFamily="34" charset="0"/>
            </a:endParaRPr>
          </a:p>
          <a:p>
            <a:pPr algn="just"/>
            <a:r>
              <a:rPr lang="fr-FR" sz="1600" dirty="0">
                <a:solidFill>
                  <a:schemeClr val="bg1"/>
                </a:solidFill>
                <a:latin typeface="Verdana" panose="020B0604030504040204" pitchFamily="34" charset="0"/>
                <a:ea typeface="Verdana" panose="020B0604030504040204" pitchFamily="34" charset="0"/>
              </a:rPr>
              <a:t>Adresse email :</a:t>
            </a:r>
          </a:p>
          <a:p>
            <a:pPr algn="just"/>
            <a:r>
              <a:rPr lang="fr-FR" sz="1600" dirty="0">
                <a:solidFill>
                  <a:schemeClr val="bg1"/>
                </a:solidFill>
                <a:latin typeface="Verdana" panose="020B0604030504040204" pitchFamily="34" charset="0"/>
                <a:ea typeface="Verdana" panose="020B0604030504040204" pitchFamily="34" charset="0"/>
              </a:rPr>
              <a:t>christophe.capuano@univ-grenoble-alpes.fr</a:t>
            </a:r>
          </a:p>
          <a:p>
            <a:pPr algn="just"/>
            <a:endParaRPr lang="fr-FR" sz="1600" dirty="0">
              <a:solidFill>
                <a:schemeClr val="bg1"/>
              </a:solidFill>
              <a:latin typeface="Verdana" panose="020B0604030504040204" pitchFamily="34" charset="0"/>
              <a:ea typeface="Verdana" panose="020B0604030504040204" pitchFamily="34" charset="0"/>
            </a:endParaRPr>
          </a:p>
        </p:txBody>
      </p:sp>
      <p:pic>
        <p:nvPicPr>
          <p:cNvPr id="8" name="Image 7">
            <a:extLst>
              <a:ext uri="{FF2B5EF4-FFF2-40B4-BE49-F238E27FC236}">
                <a16:creationId xmlns:a16="http://schemas.microsoft.com/office/drawing/2014/main" id="{1CF44638-C4FB-4498-A62F-B6AFB6642ED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645287" y="357454"/>
            <a:ext cx="1207880" cy="681165"/>
          </a:xfrm>
          <a:prstGeom prst="rect">
            <a:avLst/>
          </a:prstGeom>
        </p:spPr>
      </p:pic>
    </p:spTree>
    <p:extLst>
      <p:ext uri="{BB962C8B-B14F-4D97-AF65-F5344CB8AC3E}">
        <p14:creationId xmlns:p14="http://schemas.microsoft.com/office/powerpoint/2010/main" val="15939501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0715" y="1712332"/>
            <a:ext cx="4728255" cy="2009320"/>
          </a:xfrm>
        </p:spPr>
        <p:txBody>
          <a:bodyPr>
            <a:noAutofit/>
          </a:bodyPr>
          <a:lstStyle/>
          <a:p>
            <a:r>
              <a:rPr lang="en-US" sz="2400" dirty="0" err="1" smtClean="0">
                <a:solidFill>
                  <a:srgbClr val="E74610"/>
                </a:solidFill>
                <a:latin typeface="Verdana" panose="020B0604030504040204" pitchFamily="34" charset="0"/>
                <a:ea typeface="Verdana" panose="020B0604030504040204" pitchFamily="34" charset="0"/>
                <a:cs typeface="Verdana" panose="020B0604030504040204" pitchFamily="34" charset="0"/>
              </a:rPr>
              <a:t>Parcours</a:t>
            </a:r>
            <a:r>
              <a:rPr lang="en-US" sz="2400" dirty="0" smtClean="0">
                <a:solidFill>
                  <a:srgbClr val="E74610"/>
                </a:solidFill>
                <a:latin typeface="Verdana" panose="020B0604030504040204" pitchFamily="34" charset="0"/>
                <a:ea typeface="Verdana" panose="020B0604030504040204" pitchFamily="34" charset="0"/>
                <a:cs typeface="Verdana" panose="020B0604030504040204" pitchFamily="34" charset="0"/>
              </a:rPr>
              <a:t> Management </a:t>
            </a:r>
            <a:r>
              <a:rPr lang="en-US" sz="2400" dirty="0">
                <a:solidFill>
                  <a:srgbClr val="E74610"/>
                </a:solidFill>
                <a:latin typeface="Verdana" panose="020B0604030504040204" pitchFamily="34" charset="0"/>
                <a:ea typeface="Verdana" panose="020B0604030504040204" pitchFamily="34" charset="0"/>
                <a:cs typeface="Verdana" panose="020B0604030504040204" pitchFamily="34" charset="0"/>
              </a:rPr>
              <a:t>du Sport : </a:t>
            </a:r>
            <a:r>
              <a:rPr lang="en-US" sz="2400" dirty="0" err="1">
                <a:solidFill>
                  <a:srgbClr val="E74610"/>
                </a:solidFill>
                <a:latin typeface="Verdana" panose="020B0604030504040204" pitchFamily="34" charset="0"/>
                <a:ea typeface="Verdana" panose="020B0604030504040204" pitchFamily="34" charset="0"/>
                <a:cs typeface="Verdana" panose="020B0604030504040204" pitchFamily="34" charset="0"/>
              </a:rPr>
              <a:t>Tourisme</a:t>
            </a:r>
            <a:r>
              <a:rPr lang="en-US" sz="2400" dirty="0">
                <a:solidFill>
                  <a:srgbClr val="E74610"/>
                </a:solidFill>
                <a:latin typeface="Verdana" panose="020B0604030504040204" pitchFamily="34" charset="0"/>
                <a:ea typeface="Verdana" panose="020B0604030504040204" pitchFamily="34" charset="0"/>
                <a:cs typeface="Verdana" panose="020B0604030504040204" pitchFamily="34" charset="0"/>
              </a:rPr>
              <a:t> et Montagne </a:t>
            </a:r>
            <a:endParaRPr lang="en-US" sz="2400" dirty="0">
              <a:latin typeface="Verdana" panose="020B0604030504040204" pitchFamily="34" charset="0"/>
              <a:ea typeface="Verdana" panose="020B0604030504040204" pitchFamily="34" charset="0"/>
              <a:cs typeface="Verdana" panose="020B0604030504040204" pitchFamily="34" charset="0"/>
            </a:endParaRPr>
          </a:p>
        </p:txBody>
      </p:sp>
      <p:cxnSp>
        <p:nvCxnSpPr>
          <p:cNvPr id="5" name="Straight Connector 4"/>
          <p:cNvCxnSpPr>
            <a:cxnSpLocks/>
          </p:cNvCxnSpPr>
          <p:nvPr/>
        </p:nvCxnSpPr>
        <p:spPr>
          <a:xfrm>
            <a:off x="5728606" y="3491872"/>
            <a:ext cx="734787" cy="0"/>
          </a:xfrm>
          <a:prstGeom prst="line">
            <a:avLst/>
          </a:prstGeom>
          <a:ln w="28575">
            <a:solidFill>
              <a:srgbClr val="E7461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740715" y="4200632"/>
            <a:ext cx="4728255" cy="1200329"/>
          </a:xfrm>
          <a:prstGeom prst="rect">
            <a:avLst/>
          </a:prstGeom>
          <a:noFill/>
        </p:spPr>
        <p:txBody>
          <a:bodyPr wrap="square" rtlCol="0" anchor="t">
            <a:spAutoFit/>
          </a:bodyPr>
          <a:lstStyle/>
          <a:p>
            <a:pPr algn="ctr"/>
            <a:r>
              <a:rPr lang="en-US" sz="2400" dirty="0">
                <a:solidFill>
                  <a:srgbClr val="E74610"/>
                </a:solidFill>
                <a:latin typeface="Verdana" panose="020B0604030504040204" pitchFamily="34" charset="0"/>
                <a:ea typeface="Verdana" panose="020B0604030504040204" pitchFamily="34" charset="0"/>
                <a:cs typeface="Verdana" panose="020B0604030504040204" pitchFamily="34" charset="0"/>
              </a:rPr>
              <a:t>Transition des pratiques </a:t>
            </a:r>
            <a:r>
              <a:rPr lang="en-US" sz="2400" dirty="0">
                <a:solidFill>
                  <a:schemeClr val="bg1"/>
                </a:solidFill>
                <a:latin typeface="Verdana" panose="020B0604030504040204" pitchFamily="34" charset="0"/>
                <a:ea typeface="Verdana" panose="020B0604030504040204" pitchFamily="34" charset="0"/>
                <a:cs typeface="Verdana" panose="020B0604030504040204" pitchFamily="34" charset="0"/>
              </a:rPr>
              <a:t>et </a:t>
            </a:r>
            <a:r>
              <a:rPr lang="en-US" sz="2400" dirty="0">
                <a:solidFill>
                  <a:srgbClr val="E74610"/>
                </a:solidFill>
                <a:latin typeface="Verdana" panose="020B0604030504040204" pitchFamily="34" charset="0"/>
                <a:ea typeface="Verdana" panose="020B0604030504040204" pitchFamily="34" charset="0"/>
                <a:cs typeface="Verdana" panose="020B0604030504040204" pitchFamily="34" charset="0"/>
              </a:rPr>
              <a:t>des </a:t>
            </a:r>
            <a:r>
              <a:rPr lang="en-US" sz="2400" dirty="0" err="1">
                <a:solidFill>
                  <a:srgbClr val="E74610"/>
                </a:solidFill>
                <a:latin typeface="Verdana" panose="020B0604030504040204" pitchFamily="34" charset="0"/>
                <a:ea typeface="Verdana" panose="020B0604030504040204" pitchFamily="34" charset="0"/>
                <a:cs typeface="Verdana" panose="020B0604030504040204" pitchFamily="34" charset="0"/>
              </a:rPr>
              <a:t>territoires</a:t>
            </a:r>
            <a:r>
              <a:rPr lang="en-US" sz="2400" dirty="0">
                <a:solidFill>
                  <a:srgbClr val="E74610"/>
                </a:solidFill>
                <a:latin typeface="Verdana" panose="020B0604030504040204" pitchFamily="34" charset="0"/>
                <a:ea typeface="Verdana" panose="020B0604030504040204" pitchFamily="34" charset="0"/>
                <a:cs typeface="Verdana" panose="020B0604030504040204" pitchFamily="34" charset="0"/>
              </a:rPr>
              <a:t> </a:t>
            </a:r>
            <a:r>
              <a:rPr lang="en-US" sz="2400" dirty="0">
                <a:solidFill>
                  <a:schemeClr val="bg1"/>
                </a:solidFill>
                <a:latin typeface="Verdana" panose="020B0604030504040204" pitchFamily="34" charset="0"/>
                <a:ea typeface="Verdana" panose="020B0604030504040204" pitchFamily="34" charset="0"/>
                <a:cs typeface="Verdana" panose="020B0604030504040204" pitchFamily="34" charset="0"/>
              </a:rPr>
              <a:t>du </a:t>
            </a:r>
            <a:r>
              <a:rPr lang="en-US" sz="2400" dirty="0" err="1">
                <a:solidFill>
                  <a:schemeClr val="bg1"/>
                </a:solidFill>
                <a:latin typeface="Verdana" panose="020B0604030504040204" pitchFamily="34" charset="0"/>
                <a:ea typeface="Verdana" panose="020B0604030504040204" pitchFamily="34" charset="0"/>
                <a:cs typeface="Verdana" panose="020B0604030504040204" pitchFamily="34" charset="0"/>
              </a:rPr>
              <a:t>tourisme</a:t>
            </a:r>
            <a:r>
              <a:rPr lang="en-US" sz="2400" dirty="0">
                <a:solidFill>
                  <a:schemeClr val="bg1"/>
                </a:solidFill>
                <a:latin typeface="Verdana" panose="020B0604030504040204" pitchFamily="34" charset="0"/>
                <a:ea typeface="Verdana" panose="020B0604030504040204" pitchFamily="34" charset="0"/>
                <a:cs typeface="Verdana" panose="020B0604030504040204" pitchFamily="34" charset="0"/>
              </a:rPr>
              <a:t> sportif de </a:t>
            </a:r>
            <a:r>
              <a:rPr lang="en-US" sz="2400" dirty="0" err="1">
                <a:solidFill>
                  <a:schemeClr val="bg1"/>
                </a:solidFill>
                <a:latin typeface="Verdana" panose="020B0604030504040204" pitchFamily="34" charset="0"/>
                <a:ea typeface="Verdana" panose="020B0604030504040204" pitchFamily="34" charset="0"/>
                <a:cs typeface="Verdana" panose="020B0604030504040204" pitchFamily="34" charset="0"/>
              </a:rPr>
              <a:t>montagne</a:t>
            </a:r>
            <a:endParaRPr lang="en-US" sz="2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9" name="Espace réservé pour une image  8" descr="Une image contenant extérieur, herbe, montagne, chemin&#10;&#10;Description générée automatiquement">
            <a:extLst>
              <a:ext uri="{FF2B5EF4-FFF2-40B4-BE49-F238E27FC236}">
                <a16:creationId xmlns:a16="http://schemas.microsoft.com/office/drawing/2014/main" id="{5B2517CA-B5BE-064B-8A64-EAA740801D98}"/>
              </a:ext>
            </a:extLst>
          </p:cNvPr>
          <p:cNvPicPr>
            <a:picLocks noGrp="1" noChangeAspect="1"/>
          </p:cNvPicPr>
          <p:nvPr>
            <p:ph type="pic" sz="quarter" idx="14"/>
          </p:nvPr>
        </p:nvPicPr>
        <p:blipFill>
          <a:blip r:embed="rId3" cstate="email">
            <a:extLst>
              <a:ext uri="{28A0092B-C50C-407E-A947-70E740481C1C}">
                <a14:useLocalDpi xmlns:a14="http://schemas.microsoft.com/office/drawing/2010/main"/>
              </a:ext>
            </a:extLst>
          </a:blip>
          <a:srcRect/>
          <a:stretch>
            <a:fillRect/>
          </a:stretch>
        </p:blipFill>
        <p:spPr/>
      </p:pic>
      <p:pic>
        <p:nvPicPr>
          <p:cNvPr id="7" name="Espace réservé pour une image  1">
            <a:extLst>
              <a:ext uri="{FF2B5EF4-FFF2-40B4-BE49-F238E27FC236}">
                <a16:creationId xmlns:a16="http://schemas.microsoft.com/office/drawing/2014/main" id="{C600416B-A89B-BC48-AB21-0841F522D32B}"/>
              </a:ext>
            </a:extLst>
          </p:cNvPr>
          <p:cNvPicPr>
            <a:picLocks noGrp="1" noChangeAspect="1"/>
          </p:cNvPicPr>
          <p:nvPr>
            <p:ph type="pic" sz="quarter" idx="13"/>
          </p:nvPr>
        </p:nvPicPr>
        <p:blipFill>
          <a:blip r:embed="rId4" cstate="email">
            <a:extLst>
              <a:ext uri="{28A0092B-C50C-407E-A947-70E740481C1C}">
                <a14:useLocalDpi xmlns:a14="http://schemas.microsoft.com/office/drawing/2010/main"/>
              </a:ext>
            </a:extLst>
          </a:blip>
          <a:srcRect/>
          <a:stretch>
            <a:fillRect/>
          </a:stretch>
        </p:blipFill>
        <p:spPr>
          <a:xfrm>
            <a:off x="7938" y="1117600"/>
            <a:ext cx="3016250" cy="4622800"/>
          </a:xfrm>
          <a:prstGeom prst="rect">
            <a:avLst/>
          </a:prstGeom>
        </p:spPr>
      </p:pic>
      <p:pic>
        <p:nvPicPr>
          <p:cNvPr id="8" name="Image 7">
            <a:extLst>
              <a:ext uri="{FF2B5EF4-FFF2-40B4-BE49-F238E27FC236}">
                <a16:creationId xmlns:a16="http://schemas.microsoft.com/office/drawing/2014/main" id="{40204680-FD82-43A6-81D0-6A7D644CBDD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049557" y="578246"/>
            <a:ext cx="730193" cy="366520"/>
          </a:xfrm>
          <a:prstGeom prst="rect">
            <a:avLst/>
          </a:prstGeom>
        </p:spPr>
      </p:pic>
    </p:spTree>
    <p:extLst>
      <p:ext uri="{BB962C8B-B14F-4D97-AF65-F5344CB8AC3E}">
        <p14:creationId xmlns:p14="http://schemas.microsoft.com/office/powerpoint/2010/main" val="21110869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02C41"/>
        </a:solid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1228778" y="1300209"/>
            <a:ext cx="10141587" cy="574434"/>
          </a:xfrm>
        </p:spPr>
        <p:txBody>
          <a:bodyPr lIns="0" tIns="0" rIns="0" bIns="0" anchor="t" anchorCtr="0">
            <a:noAutofit/>
          </a:bodyPr>
          <a:lstStyle/>
          <a:p>
            <a:pPr algn="just">
              <a:lnSpc>
                <a:spcPct val="90000"/>
              </a:lnSpc>
            </a:pPr>
            <a:r>
              <a:rPr lang="fr-FR" sz="1800" b="1" dirty="0">
                <a:solidFill>
                  <a:srgbClr val="E74610"/>
                </a:solidFill>
                <a:latin typeface="Verdana" panose="020B0604030504040204" pitchFamily="34" charset="0"/>
                <a:ea typeface="Verdana" panose="020B0604030504040204" pitchFamily="34" charset="0"/>
                <a:cs typeface="Arial" pitchFamily="34" charset="0"/>
              </a:rPr>
              <a:t>6 parcours en 2021</a:t>
            </a:r>
          </a:p>
        </p:txBody>
      </p:sp>
      <p:sp>
        <p:nvSpPr>
          <p:cNvPr id="17" name="Espace réservé du contenu 10"/>
          <p:cNvSpPr txBox="1">
            <a:spLocks/>
          </p:cNvSpPr>
          <p:nvPr/>
        </p:nvSpPr>
        <p:spPr>
          <a:xfrm>
            <a:off x="454751" y="2094345"/>
            <a:ext cx="10505660" cy="3816429"/>
          </a:xfrm>
          <a:prstGeom prst="rect">
            <a:avLst/>
          </a:prstGeom>
        </p:spPr>
        <p:txBody>
          <a:bodyPr wrap="square">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820738" indent="-285750" algn="just">
              <a:spcBef>
                <a:spcPts val="600"/>
              </a:spcBef>
              <a:buClr>
                <a:schemeClr val="bg1"/>
              </a:buClr>
            </a:pPr>
            <a:r>
              <a:rPr lang="fr-FR" sz="1600" dirty="0">
                <a:solidFill>
                  <a:schemeClr val="bg1"/>
                </a:solidFill>
                <a:latin typeface="Verdana" panose="020B0604030504040204" pitchFamily="34" charset="0"/>
                <a:ea typeface="Verdana" panose="020B0604030504040204" pitchFamily="34" charset="0"/>
                <a:cs typeface="Arial" panose="020B0604020202020204" pitchFamily="34" charset="0"/>
                <a:sym typeface="Wingdings 3"/>
              </a:rPr>
              <a:t>Entraînement et Optimisation Performance Sportive (EOPS)</a:t>
            </a:r>
          </a:p>
          <a:p>
            <a:pPr marL="877888" algn="just">
              <a:spcBef>
                <a:spcPts val="600"/>
              </a:spcBef>
              <a:buClr>
                <a:schemeClr val="tx1"/>
              </a:buClr>
              <a:buFont typeface="Wingdings 3" pitchFamily="2" charset="2"/>
              <a:buChar char="a"/>
            </a:pPr>
            <a:endParaRPr lang="fr-FR" sz="1600" dirty="0">
              <a:solidFill>
                <a:schemeClr val="bg1"/>
              </a:solidFill>
              <a:latin typeface="Verdana" panose="020B0604030504040204" pitchFamily="34" charset="0"/>
              <a:ea typeface="Verdana" panose="020B0604030504040204" pitchFamily="34" charset="0"/>
              <a:cs typeface="Arial" panose="020B0604020202020204" pitchFamily="34" charset="0"/>
              <a:sym typeface="Wingdings 3"/>
            </a:endParaRPr>
          </a:p>
          <a:p>
            <a:pPr marL="820738" indent="-285750" algn="just">
              <a:spcBef>
                <a:spcPts val="600"/>
              </a:spcBef>
              <a:buClr>
                <a:schemeClr val="bg1"/>
              </a:buClr>
            </a:pPr>
            <a:r>
              <a:rPr lang="fr-FR" sz="1600" dirty="0">
                <a:solidFill>
                  <a:schemeClr val="bg1"/>
                </a:solidFill>
                <a:latin typeface="Verdana" panose="020B0604030504040204" pitchFamily="34" charset="0"/>
                <a:ea typeface="Verdana" panose="020B0604030504040204" pitchFamily="34" charset="0"/>
                <a:cs typeface="Arial" panose="020B0604020202020204" pitchFamily="34" charset="0"/>
                <a:sym typeface="Wingdings 3"/>
              </a:rPr>
              <a:t>Activité Physique Adaptée et Santé (APAS)</a:t>
            </a:r>
          </a:p>
          <a:p>
            <a:pPr marL="877888" algn="just">
              <a:spcBef>
                <a:spcPts val="600"/>
              </a:spcBef>
              <a:buClr>
                <a:schemeClr val="tx1"/>
              </a:buClr>
              <a:buFont typeface="Wingdings 3" pitchFamily="2" charset="2"/>
              <a:buChar char="a"/>
            </a:pPr>
            <a:endParaRPr lang="fr-FR" sz="1600" dirty="0">
              <a:solidFill>
                <a:schemeClr val="bg1"/>
              </a:solidFill>
              <a:latin typeface="Verdana" panose="020B0604030504040204" pitchFamily="34" charset="0"/>
              <a:ea typeface="Verdana" panose="020B0604030504040204" pitchFamily="34" charset="0"/>
              <a:cs typeface="Arial" panose="020B0604020202020204" pitchFamily="34" charset="0"/>
              <a:sym typeface="Wingdings 3"/>
            </a:endParaRPr>
          </a:p>
          <a:p>
            <a:pPr marL="820738" indent="-285750" algn="just">
              <a:spcBef>
                <a:spcPts val="600"/>
              </a:spcBef>
              <a:buClr>
                <a:schemeClr val="bg1"/>
              </a:buClr>
            </a:pPr>
            <a:r>
              <a:rPr lang="fr-FR" sz="1600" dirty="0">
                <a:solidFill>
                  <a:schemeClr val="bg1"/>
                </a:solidFill>
                <a:latin typeface="Verdana" panose="020B0604030504040204" pitchFamily="34" charset="0"/>
                <a:ea typeface="Verdana" panose="020B0604030504040204" pitchFamily="34" charset="0"/>
                <a:cs typeface="Arial" pitchFamily="34" charset="0"/>
              </a:rPr>
              <a:t>Mouvement Ergonomie Handicap (MEH)</a:t>
            </a:r>
          </a:p>
          <a:p>
            <a:pPr marL="877888" algn="just">
              <a:spcBef>
                <a:spcPts val="600"/>
              </a:spcBef>
              <a:buClr>
                <a:schemeClr val="tx1"/>
              </a:buClr>
              <a:buFont typeface="Wingdings 3" pitchFamily="2" charset="2"/>
              <a:buChar char="a"/>
            </a:pPr>
            <a:endParaRPr lang="fr-FR" sz="1600" dirty="0">
              <a:solidFill>
                <a:schemeClr val="bg1"/>
              </a:solidFill>
              <a:latin typeface="Verdana" panose="020B0604030504040204" pitchFamily="34" charset="0"/>
              <a:ea typeface="Verdana" panose="020B0604030504040204" pitchFamily="34" charset="0"/>
              <a:cs typeface="Arial" pitchFamily="34" charset="0"/>
            </a:endParaRPr>
          </a:p>
          <a:p>
            <a:pPr marL="820738" indent="-285750" algn="just">
              <a:spcBef>
                <a:spcPts val="600"/>
              </a:spcBef>
              <a:buClr>
                <a:schemeClr val="bg1"/>
              </a:buClr>
            </a:pPr>
            <a:r>
              <a:rPr lang="fr-FR" sz="1600" dirty="0">
                <a:solidFill>
                  <a:schemeClr val="bg1"/>
                </a:solidFill>
                <a:latin typeface="Verdana" panose="020B0604030504040204" pitchFamily="34" charset="0"/>
                <a:ea typeface="Verdana" panose="020B0604030504040204" pitchFamily="34" charset="0"/>
                <a:cs typeface="Arial" pitchFamily="34" charset="0"/>
              </a:rPr>
              <a:t>Ingénierie et Sciences du Mouvement Humain (ISMH) : à la carte, intéressant pour les étudiants déjà professionnalisés en quête d’un niveau Master pour leur évolution de carrière</a:t>
            </a:r>
          </a:p>
          <a:p>
            <a:pPr marL="877888" algn="just">
              <a:spcBef>
                <a:spcPts val="600"/>
              </a:spcBef>
              <a:buClr>
                <a:schemeClr val="tx1"/>
              </a:buClr>
              <a:buFont typeface="Wingdings 3" pitchFamily="2" charset="2"/>
              <a:buChar char="a"/>
            </a:pPr>
            <a:endParaRPr lang="fr-FR" sz="1600" dirty="0">
              <a:solidFill>
                <a:schemeClr val="bg1"/>
              </a:solidFill>
              <a:latin typeface="Verdana" panose="020B0604030504040204" pitchFamily="34" charset="0"/>
              <a:ea typeface="Verdana" panose="020B0604030504040204" pitchFamily="34" charset="0"/>
              <a:cs typeface="Arial" pitchFamily="34" charset="0"/>
            </a:endParaRPr>
          </a:p>
          <a:p>
            <a:pPr marL="820738" indent="-285750" algn="just">
              <a:spcBef>
                <a:spcPts val="600"/>
              </a:spcBef>
              <a:buClr>
                <a:schemeClr val="bg1"/>
              </a:buClr>
            </a:pPr>
            <a:r>
              <a:rPr lang="fr-FR" sz="1600" dirty="0">
                <a:solidFill>
                  <a:schemeClr val="bg1"/>
                </a:solidFill>
                <a:latin typeface="Verdana" panose="020B0604030504040204" pitchFamily="34" charset="0"/>
                <a:ea typeface="Verdana" panose="020B0604030504040204" pitchFamily="34" charset="0"/>
                <a:cs typeface="Arial" pitchFamily="34" charset="0"/>
              </a:rPr>
              <a:t>Analyse et Traitement des Données Multi-dimensionnelles (ATDM)</a:t>
            </a:r>
          </a:p>
          <a:p>
            <a:pPr marL="877888" algn="just">
              <a:spcBef>
                <a:spcPts val="600"/>
              </a:spcBef>
              <a:buClr>
                <a:schemeClr val="tx1"/>
              </a:buClr>
              <a:buFont typeface="Wingdings 3" pitchFamily="2" charset="2"/>
              <a:buChar char="a"/>
            </a:pPr>
            <a:endParaRPr lang="fr-FR" sz="1600" dirty="0">
              <a:solidFill>
                <a:schemeClr val="bg1"/>
              </a:solidFill>
              <a:latin typeface="Verdana" panose="020B0604030504040204" pitchFamily="34" charset="0"/>
              <a:ea typeface="Verdana" panose="020B0604030504040204" pitchFamily="34" charset="0"/>
              <a:cs typeface="Arial" pitchFamily="34" charset="0"/>
            </a:endParaRPr>
          </a:p>
          <a:p>
            <a:pPr marL="820738" indent="-285750" algn="just">
              <a:spcBef>
                <a:spcPts val="600"/>
              </a:spcBef>
              <a:buClr>
                <a:schemeClr val="bg1"/>
              </a:buClr>
            </a:pPr>
            <a:r>
              <a:rPr lang="fr-FR" sz="1600" dirty="0">
                <a:solidFill>
                  <a:schemeClr val="bg1"/>
                </a:solidFill>
                <a:latin typeface="Verdana" panose="020B0604030504040204" pitchFamily="34" charset="0"/>
                <a:ea typeface="Verdana" panose="020B0604030504040204" pitchFamily="34" charset="0"/>
                <a:cs typeface="Arial" pitchFamily="34" charset="0"/>
              </a:rPr>
              <a:t>Management du Sport : Tourisme et Montagne (MSTM</a:t>
            </a:r>
            <a:r>
              <a:rPr lang="fr-FR" sz="1600" dirty="0" smtClean="0">
                <a:solidFill>
                  <a:schemeClr val="bg1"/>
                </a:solidFill>
                <a:latin typeface="Verdana" panose="020B0604030504040204" pitchFamily="34" charset="0"/>
                <a:ea typeface="Verdana" panose="020B0604030504040204" pitchFamily="34" charset="0"/>
                <a:cs typeface="Arial" pitchFamily="34" charset="0"/>
              </a:rPr>
              <a:t>)</a:t>
            </a:r>
            <a:endParaRPr lang="fr-FR" sz="1600" dirty="0">
              <a:solidFill>
                <a:srgbClr val="E74610"/>
              </a:solidFill>
              <a:latin typeface="Verdana" panose="020B0604030504040204" pitchFamily="34" charset="0"/>
              <a:ea typeface="Verdana" panose="020B0604030504040204" pitchFamily="34" charset="0"/>
              <a:cs typeface="Arial" pitchFamily="34" charset="0"/>
            </a:endParaRPr>
          </a:p>
        </p:txBody>
      </p:sp>
      <p:sp>
        <p:nvSpPr>
          <p:cNvPr id="3" name="Rectangle 2"/>
          <p:cNvSpPr/>
          <p:nvPr/>
        </p:nvSpPr>
        <p:spPr>
          <a:xfrm>
            <a:off x="3345776" y="364561"/>
            <a:ext cx="7408362" cy="646331"/>
          </a:xfrm>
          <a:prstGeom prst="rect">
            <a:avLst/>
          </a:prstGeom>
        </p:spPr>
        <p:txBody>
          <a:bodyPr wrap="square">
            <a:spAutoFit/>
          </a:bodyPr>
          <a:lstStyle/>
          <a:p>
            <a:r>
              <a:rPr lang="fr-FR" sz="3600" b="1" dirty="0">
                <a:solidFill>
                  <a:srgbClr val="E74610"/>
                </a:solidFill>
                <a:latin typeface="Verdana" panose="020B0604030504040204" pitchFamily="34" charset="0"/>
                <a:ea typeface="Verdana" panose="020B0604030504040204" pitchFamily="34" charset="0"/>
                <a:cs typeface="Arial" pitchFamily="34" charset="0"/>
              </a:rPr>
              <a:t>Master mention STAPS  </a:t>
            </a:r>
            <a:endParaRPr lang="fr-FR" sz="3600" dirty="0">
              <a:solidFill>
                <a:srgbClr val="E74610"/>
              </a:solidFill>
              <a:latin typeface="Verdana" panose="020B0604030504040204" pitchFamily="34" charset="0"/>
              <a:ea typeface="Verdana" panose="020B0604030504040204" pitchFamily="34" charset="0"/>
            </a:endParaRPr>
          </a:p>
        </p:txBody>
      </p:sp>
      <p:pic>
        <p:nvPicPr>
          <p:cNvPr id="5" name="Image 4">
            <a:extLst>
              <a:ext uri="{FF2B5EF4-FFF2-40B4-BE49-F238E27FC236}">
                <a16:creationId xmlns:a16="http://schemas.microsoft.com/office/drawing/2014/main" id="{053ADF84-8410-43FF-9A41-1B2A31DD387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655226" y="168611"/>
            <a:ext cx="1207880" cy="681165"/>
          </a:xfrm>
          <a:prstGeom prst="rect">
            <a:avLst/>
          </a:prstGeom>
        </p:spPr>
      </p:pic>
    </p:spTree>
    <p:extLst>
      <p:ext uri="{BB962C8B-B14F-4D97-AF65-F5344CB8AC3E}">
        <p14:creationId xmlns:p14="http://schemas.microsoft.com/office/powerpoint/2010/main" val="21451906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5F782BE-2E5D-554D-8EAC-CEA8DAAFBEEC}"/>
              </a:ext>
            </a:extLst>
          </p:cNvPr>
          <p:cNvSpPr/>
          <p:nvPr/>
        </p:nvSpPr>
        <p:spPr>
          <a:xfrm>
            <a:off x="-198783" y="-251791"/>
            <a:ext cx="12867861" cy="7487478"/>
          </a:xfrm>
          <a:prstGeom prst="rect">
            <a:avLst/>
          </a:prstGeom>
          <a:solidFill>
            <a:srgbClr val="202C4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TextBox 5"/>
          <p:cNvSpPr txBox="1"/>
          <p:nvPr/>
        </p:nvSpPr>
        <p:spPr>
          <a:xfrm>
            <a:off x="366436" y="3866228"/>
            <a:ext cx="4488440" cy="2554545"/>
          </a:xfrm>
          <a:prstGeom prst="rect">
            <a:avLst/>
          </a:prstGeom>
          <a:noFill/>
        </p:spPr>
        <p:txBody>
          <a:bodyPr wrap="square" rtlCol="0" anchor="t">
            <a:spAutoFit/>
          </a:bodyPr>
          <a:lstStyle/>
          <a:p>
            <a:pPr algn="just"/>
            <a:r>
              <a:rPr lang="fr-FR" sz="1600" dirty="0">
                <a:solidFill>
                  <a:schemeClr val="bg1"/>
                </a:solidFill>
                <a:latin typeface="Verdana" panose="020B0604030504040204" pitchFamily="34" charset="0"/>
                <a:ea typeface="Verdana" panose="020B0604030504040204" pitchFamily="34" charset="0"/>
                <a:cs typeface="Calibri"/>
                <a:sym typeface="Calibri"/>
              </a:rPr>
              <a:t>Le parcours MSTM doit permettre l'acquisition d'un bagage théorique et méthodologique nécessaire pour pouvoir diagnostiquer, animer, créer et porter des projets sportifs et touristiques intégrant les grands enjeux (sociaux, économiques et climatiques) auxquels sont soumis les pratiques et les territoires de montagne actuellement en pleine mutation.</a:t>
            </a:r>
            <a:endParaRPr lang="fr-FR" sz="1600" dirty="0">
              <a:solidFill>
                <a:schemeClr val="bg1"/>
              </a:solidFill>
              <a:latin typeface="Verdana" panose="020B0604030504040204" pitchFamily="34" charset="0"/>
              <a:ea typeface="Verdana" panose="020B0604030504040204" pitchFamily="34" charset="0"/>
            </a:endParaRPr>
          </a:p>
        </p:txBody>
      </p:sp>
      <p:cxnSp>
        <p:nvCxnSpPr>
          <p:cNvPr id="40" name="Straight Connector 39"/>
          <p:cNvCxnSpPr>
            <a:cxnSpLocks/>
          </p:cNvCxnSpPr>
          <p:nvPr/>
        </p:nvCxnSpPr>
        <p:spPr>
          <a:xfrm>
            <a:off x="4182627" y="3656347"/>
            <a:ext cx="478972" cy="0"/>
          </a:xfrm>
          <a:prstGeom prst="line">
            <a:avLst/>
          </a:prstGeom>
          <a:ln w="28575">
            <a:solidFill>
              <a:srgbClr val="E74610"/>
            </a:solidFill>
          </a:ln>
        </p:spPr>
        <p:style>
          <a:lnRef idx="1">
            <a:schemeClr val="accent1"/>
          </a:lnRef>
          <a:fillRef idx="0">
            <a:schemeClr val="accent1"/>
          </a:fillRef>
          <a:effectRef idx="0">
            <a:schemeClr val="accent1"/>
          </a:effectRef>
          <a:fontRef idx="minor">
            <a:schemeClr val="tx1"/>
          </a:fontRef>
        </p:style>
      </p:cxnSp>
      <p:sp>
        <p:nvSpPr>
          <p:cNvPr id="4" name="Titre 3">
            <a:extLst>
              <a:ext uri="{FF2B5EF4-FFF2-40B4-BE49-F238E27FC236}">
                <a16:creationId xmlns:a16="http://schemas.microsoft.com/office/drawing/2014/main" id="{41F3C6D9-ED8F-4248-934A-3F19730C0873}"/>
              </a:ext>
            </a:extLst>
          </p:cNvPr>
          <p:cNvSpPr>
            <a:spLocks noGrp="1"/>
          </p:cNvSpPr>
          <p:nvPr>
            <p:ph type="title"/>
          </p:nvPr>
        </p:nvSpPr>
        <p:spPr>
          <a:xfrm>
            <a:off x="979853" y="1045587"/>
            <a:ext cx="4248640" cy="2383413"/>
          </a:xfrm>
        </p:spPr>
        <p:txBody>
          <a:bodyPr>
            <a:normAutofit/>
          </a:bodyPr>
          <a:lstStyle/>
          <a:p>
            <a:r>
              <a:rPr lang="fr-FR" sz="3600" dirty="0">
                <a:solidFill>
                  <a:srgbClr val="E74610"/>
                </a:solidFill>
                <a:latin typeface="Verdana" panose="020B0604030504040204" pitchFamily="34" charset="0"/>
                <a:ea typeface="Verdana" panose="020B0604030504040204" pitchFamily="34" charset="0"/>
                <a:cs typeface="Verdana" panose="020B0604030504040204" pitchFamily="34" charset="0"/>
              </a:rPr>
              <a:t>Objectifs de la formation </a:t>
            </a:r>
          </a:p>
        </p:txBody>
      </p:sp>
      <p:pic>
        <p:nvPicPr>
          <p:cNvPr id="5" name="Espace réservé pour une image  4" descr="Une image contenant extérieur, neige, montagne, ciel&#10;&#10;Description générée automatiquement">
            <a:extLst>
              <a:ext uri="{FF2B5EF4-FFF2-40B4-BE49-F238E27FC236}">
                <a16:creationId xmlns:a16="http://schemas.microsoft.com/office/drawing/2014/main" id="{794B3F81-DF35-4C4F-B4A4-09ED08ECF213}"/>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pic>
        <p:nvPicPr>
          <p:cNvPr id="13" name="Espace réservé pour une image  12" descr="Une image contenant extérieur, nature&#10;&#10;Description générée automatiquement">
            <a:extLst>
              <a:ext uri="{FF2B5EF4-FFF2-40B4-BE49-F238E27FC236}">
                <a16:creationId xmlns:a16="http://schemas.microsoft.com/office/drawing/2014/main" id="{5CA89B84-8F91-6C41-AB9F-23287F279ED1}"/>
              </a:ext>
            </a:extLst>
          </p:cNvPr>
          <p:cNvPicPr>
            <a:picLocks noGrp="1" noChangeAspect="1"/>
          </p:cNvPicPr>
          <p:nvPr>
            <p:ph type="pic" sz="quarter" idx="12"/>
          </p:nvPr>
        </p:nvPicPr>
        <p:blipFill>
          <a:blip r:embed="rId3" cstate="email">
            <a:extLst>
              <a:ext uri="{28A0092B-C50C-407E-A947-70E740481C1C}">
                <a14:useLocalDpi xmlns:a14="http://schemas.microsoft.com/office/drawing/2010/main"/>
              </a:ext>
            </a:extLst>
          </a:blip>
          <a:srcRect/>
          <a:stretch>
            <a:fillRect/>
          </a:stretch>
        </p:blipFill>
        <p:spPr/>
      </p:pic>
      <p:pic>
        <p:nvPicPr>
          <p:cNvPr id="10" name="Image 12" descr="IMGP4462.jpg">
            <a:extLst>
              <a:ext uri="{FF2B5EF4-FFF2-40B4-BE49-F238E27FC236}">
                <a16:creationId xmlns:a16="http://schemas.microsoft.com/office/drawing/2014/main" id="{9DB1F275-E20F-714A-AAFF-FDBA4F316EA8}"/>
              </a:ext>
            </a:extLst>
          </p:cNvPr>
          <p:cNvPicPr>
            <a:picLocks noGrp="1" noChangeAspect="1"/>
          </p:cNvPicPr>
          <p:nvPr>
            <p:ph type="pic" sz="quarter" idx="11"/>
          </p:nvPr>
        </p:nvPicPr>
        <p:blipFill>
          <a:blip r:embed="rId4" cstate="email">
            <a:extLst>
              <a:ext uri="{28A0092B-C50C-407E-A947-70E740481C1C}">
                <a14:useLocalDpi xmlns:a14="http://schemas.microsoft.com/office/drawing/2010/main"/>
              </a:ext>
            </a:extLst>
          </a:blip>
          <a:srcRect/>
          <a:stretch>
            <a:fillRect/>
          </a:stretch>
        </p:blipFill>
        <p:spPr bwMode="auto">
          <a:prstGeom prst="rect">
            <a:avLst/>
          </a:prstGeom>
          <a:noFill/>
          <a:ln w="38100" cap="sq">
            <a:noFill/>
            <a:miter lim="800000"/>
            <a:headEnd/>
            <a:tailEnd/>
          </a:ln>
          <a:extLst>
            <a:ext uri="{909E8E84-426E-40DD-AFC4-6F175D3DCCD1}">
              <a14:hiddenFill xmlns:a14="http://schemas.microsoft.com/office/drawing/2010/main">
                <a:solidFill>
                  <a:srgbClr val="FFFFFF"/>
                </a:solidFill>
              </a14:hiddenFill>
            </a:ext>
          </a:extLst>
        </p:spPr>
      </p:pic>
      <p:pic>
        <p:nvPicPr>
          <p:cNvPr id="9" name="Image 8">
            <a:extLst>
              <a:ext uri="{FF2B5EF4-FFF2-40B4-BE49-F238E27FC236}">
                <a16:creationId xmlns:a16="http://schemas.microsoft.com/office/drawing/2014/main" id="{F2622BF7-C585-486F-AA85-65F46C193CA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607481" y="342576"/>
            <a:ext cx="730193" cy="366520"/>
          </a:xfrm>
          <a:prstGeom prst="rect">
            <a:avLst/>
          </a:prstGeom>
        </p:spPr>
      </p:pic>
    </p:spTree>
    <p:extLst>
      <p:ext uri="{BB962C8B-B14F-4D97-AF65-F5344CB8AC3E}">
        <p14:creationId xmlns:p14="http://schemas.microsoft.com/office/powerpoint/2010/main" val="31097818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91198BF-6257-0A44-BF21-294DB9FCD67D}"/>
              </a:ext>
            </a:extLst>
          </p:cNvPr>
          <p:cNvSpPr/>
          <p:nvPr/>
        </p:nvSpPr>
        <p:spPr>
          <a:xfrm>
            <a:off x="-198783" y="-251791"/>
            <a:ext cx="12867861" cy="7487478"/>
          </a:xfrm>
          <a:prstGeom prst="rect">
            <a:avLst/>
          </a:prstGeom>
          <a:solidFill>
            <a:srgbClr val="202C4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TextBox 5"/>
          <p:cNvSpPr txBox="1"/>
          <p:nvPr/>
        </p:nvSpPr>
        <p:spPr>
          <a:xfrm>
            <a:off x="366436" y="3496896"/>
            <a:ext cx="4488440" cy="2554545"/>
          </a:xfrm>
          <a:prstGeom prst="rect">
            <a:avLst/>
          </a:prstGeom>
          <a:noFill/>
        </p:spPr>
        <p:txBody>
          <a:bodyPr wrap="square" rtlCol="0" anchor="t">
            <a:spAutoFit/>
          </a:bodyPr>
          <a:lstStyle/>
          <a:p>
            <a:r>
              <a:rPr lang="fr-CA" sz="1600" dirty="0">
                <a:solidFill>
                  <a:schemeClr val="bg1"/>
                </a:solidFill>
                <a:latin typeface="Verdana" panose="020B0604030504040204" pitchFamily="34" charset="0"/>
                <a:ea typeface="Verdana" panose="020B0604030504040204" pitchFamily="34" charset="0"/>
                <a:cs typeface="Verdana" panose="020B0604030504040204" pitchFamily="34" charset="0"/>
              </a:rPr>
              <a:t>Le master MSTM est ouvert aux titulaires d'un </a:t>
            </a:r>
            <a:r>
              <a:rPr lang="fr-CA" sz="1600" b="1" dirty="0">
                <a:solidFill>
                  <a:schemeClr val="bg1"/>
                </a:solidFill>
                <a:latin typeface="Verdana" panose="020B0604030504040204" pitchFamily="34" charset="0"/>
                <a:ea typeface="Verdana" panose="020B0604030504040204" pitchFamily="34" charset="0"/>
                <a:cs typeface="Verdana" panose="020B0604030504040204" pitchFamily="34" charset="0"/>
              </a:rPr>
              <a:t>diplôme national conférant le grade de licence </a:t>
            </a:r>
            <a:r>
              <a:rPr lang="fr-CA" sz="1600" dirty="0">
                <a:solidFill>
                  <a:schemeClr val="bg1"/>
                </a:solidFill>
                <a:latin typeface="Verdana" panose="020B0604030504040204" pitchFamily="34" charset="0"/>
                <a:ea typeface="Verdana" panose="020B0604030504040204" pitchFamily="34" charset="0"/>
                <a:cs typeface="Verdana" panose="020B0604030504040204" pitchFamily="34" charset="0"/>
              </a:rPr>
              <a:t>dans un domaine pertinent avec celui du master ou via une validation des acquis de l’expérience ou d'études. </a:t>
            </a:r>
          </a:p>
          <a:p>
            <a:endParaRPr lang="fr-CA" sz="16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fr-CA" sz="1600" dirty="0">
                <a:solidFill>
                  <a:schemeClr val="bg1"/>
                </a:solidFill>
                <a:latin typeface="Verdana" panose="020B0604030504040204" pitchFamily="34" charset="0"/>
                <a:ea typeface="Verdana" panose="020B0604030504040204" pitchFamily="34" charset="0"/>
                <a:cs typeface="Verdana" panose="020B0604030504040204" pitchFamily="34" charset="0"/>
              </a:rPr>
              <a:t>La pratique et l’implication des candidats dans le domaine des sports de montagne sera appréciée. </a:t>
            </a:r>
          </a:p>
        </p:txBody>
      </p:sp>
      <p:cxnSp>
        <p:nvCxnSpPr>
          <p:cNvPr id="40" name="Straight Connector 39"/>
          <p:cNvCxnSpPr>
            <a:cxnSpLocks/>
          </p:cNvCxnSpPr>
          <p:nvPr/>
        </p:nvCxnSpPr>
        <p:spPr>
          <a:xfrm>
            <a:off x="4195880" y="3285287"/>
            <a:ext cx="478972" cy="0"/>
          </a:xfrm>
          <a:prstGeom prst="line">
            <a:avLst/>
          </a:prstGeom>
          <a:ln w="28575">
            <a:solidFill>
              <a:srgbClr val="E74610"/>
            </a:solidFill>
          </a:ln>
        </p:spPr>
        <p:style>
          <a:lnRef idx="1">
            <a:schemeClr val="accent1"/>
          </a:lnRef>
          <a:fillRef idx="0">
            <a:schemeClr val="accent1"/>
          </a:fillRef>
          <a:effectRef idx="0">
            <a:schemeClr val="accent1"/>
          </a:effectRef>
          <a:fontRef idx="minor">
            <a:schemeClr val="tx1"/>
          </a:fontRef>
        </p:style>
      </p:cxnSp>
      <p:sp>
        <p:nvSpPr>
          <p:cNvPr id="4" name="Titre 3">
            <a:extLst>
              <a:ext uri="{FF2B5EF4-FFF2-40B4-BE49-F238E27FC236}">
                <a16:creationId xmlns:a16="http://schemas.microsoft.com/office/drawing/2014/main" id="{41F3C6D9-ED8F-4248-934A-3F19730C0873}"/>
              </a:ext>
            </a:extLst>
          </p:cNvPr>
          <p:cNvSpPr>
            <a:spLocks noGrp="1"/>
          </p:cNvSpPr>
          <p:nvPr>
            <p:ph type="title"/>
          </p:nvPr>
        </p:nvSpPr>
        <p:spPr>
          <a:xfrm>
            <a:off x="979853" y="1045587"/>
            <a:ext cx="4248640" cy="2383413"/>
          </a:xfrm>
        </p:spPr>
        <p:txBody>
          <a:bodyPr>
            <a:normAutofit/>
          </a:bodyPr>
          <a:lstStyle/>
          <a:p>
            <a:r>
              <a:rPr lang="fr-FR" sz="3600" dirty="0" err="1">
                <a:solidFill>
                  <a:srgbClr val="E74610"/>
                </a:solidFill>
                <a:latin typeface="Verdana" panose="020B0604030504040204" pitchFamily="34" charset="0"/>
                <a:ea typeface="Verdana" panose="020B0604030504040204" pitchFamily="34" charset="0"/>
                <a:cs typeface="Verdana" panose="020B0604030504040204" pitchFamily="34" charset="0"/>
              </a:rPr>
              <a:t>Pré-requis</a:t>
            </a:r>
            <a:r>
              <a:rPr lang="fr-FR" sz="3600" dirty="0">
                <a:solidFill>
                  <a:srgbClr val="E74610"/>
                </a:solidFill>
                <a:latin typeface="Verdana" panose="020B0604030504040204" pitchFamily="34" charset="0"/>
                <a:ea typeface="Verdana" panose="020B0604030504040204" pitchFamily="34" charset="0"/>
                <a:cs typeface="Verdana" panose="020B0604030504040204" pitchFamily="34" charset="0"/>
              </a:rPr>
              <a:t> à l’entrée en M1 </a:t>
            </a:r>
            <a:br>
              <a:rPr lang="fr-FR" sz="3600" dirty="0">
                <a:solidFill>
                  <a:srgbClr val="E74610"/>
                </a:solidFill>
                <a:latin typeface="Verdana" panose="020B0604030504040204" pitchFamily="34" charset="0"/>
                <a:ea typeface="Verdana" panose="020B0604030504040204" pitchFamily="34" charset="0"/>
                <a:cs typeface="Verdana" panose="020B0604030504040204" pitchFamily="34" charset="0"/>
              </a:rPr>
            </a:br>
            <a:endParaRPr lang="fr-FR" sz="3600" dirty="0">
              <a:solidFill>
                <a:srgbClr val="E74610"/>
              </a:solidFill>
              <a:latin typeface="Verdana" panose="020B0604030504040204" pitchFamily="34" charset="0"/>
              <a:ea typeface="Verdana" panose="020B0604030504040204" pitchFamily="34" charset="0"/>
              <a:cs typeface="Verdana" panose="020B0604030504040204" pitchFamily="34" charset="0"/>
            </a:endParaRPr>
          </a:p>
        </p:txBody>
      </p:sp>
      <p:pic>
        <p:nvPicPr>
          <p:cNvPr id="5" name="Espace réservé pour une image  4" descr="Une image contenant ciel, extérieur, objet d’extérieur, parachute&#10;&#10;Description générée automatiquement">
            <a:extLst>
              <a:ext uri="{FF2B5EF4-FFF2-40B4-BE49-F238E27FC236}">
                <a16:creationId xmlns:a16="http://schemas.microsoft.com/office/drawing/2014/main" id="{C0686210-FB25-CD42-9888-0A20C88DB607}"/>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pic>
        <p:nvPicPr>
          <p:cNvPr id="11" name="Espace réservé pour une image  10" descr="Une image contenant arbre, extérieur, équitation, vélo&#10;&#10;Description générée automatiquement">
            <a:extLst>
              <a:ext uri="{FF2B5EF4-FFF2-40B4-BE49-F238E27FC236}">
                <a16:creationId xmlns:a16="http://schemas.microsoft.com/office/drawing/2014/main" id="{1DC116FB-AA47-5B4A-B7DD-401F7C1BE1FD}"/>
              </a:ext>
            </a:extLst>
          </p:cNvPr>
          <p:cNvPicPr>
            <a:picLocks noGrp="1" noChangeAspect="1"/>
          </p:cNvPicPr>
          <p:nvPr>
            <p:ph type="pic" sz="quarter" idx="11"/>
          </p:nvPr>
        </p:nvPicPr>
        <p:blipFill>
          <a:blip r:embed="rId3" cstate="email">
            <a:extLst>
              <a:ext uri="{28A0092B-C50C-407E-A947-70E740481C1C}">
                <a14:useLocalDpi xmlns:a14="http://schemas.microsoft.com/office/drawing/2010/main"/>
              </a:ext>
            </a:extLst>
          </a:blip>
          <a:srcRect/>
          <a:stretch>
            <a:fillRect/>
          </a:stretch>
        </p:blipFill>
        <p:spPr/>
      </p:pic>
      <p:pic>
        <p:nvPicPr>
          <p:cNvPr id="8" name="Image 11" descr="IMGP4156.jpg">
            <a:extLst>
              <a:ext uri="{FF2B5EF4-FFF2-40B4-BE49-F238E27FC236}">
                <a16:creationId xmlns:a16="http://schemas.microsoft.com/office/drawing/2014/main" id="{DD5D4681-F9F9-BF48-876D-BCF945BBA0F0}"/>
              </a:ext>
            </a:extLst>
          </p:cNvPr>
          <p:cNvPicPr>
            <a:picLocks noGrp="1" noChangeAspect="1"/>
          </p:cNvPicPr>
          <p:nvPr>
            <p:ph type="pic" sz="quarter" idx="12"/>
          </p:nvPr>
        </p:nvPicPr>
        <p:blipFill>
          <a:blip r:embed="rId4" cstate="email">
            <a:extLst>
              <a:ext uri="{28A0092B-C50C-407E-A947-70E740481C1C}">
                <a14:useLocalDpi xmlns:a14="http://schemas.microsoft.com/office/drawing/2010/main"/>
              </a:ext>
            </a:extLst>
          </a:blip>
          <a:srcRect/>
          <a:stretch>
            <a:fillRect/>
          </a:stretch>
        </p:blipFill>
        <p:spPr bwMode="auto">
          <a:prstGeom prst="rect">
            <a:avLst/>
          </a:prstGeom>
          <a:noFill/>
          <a:ln w="38100" cap="sq">
            <a:noFill/>
            <a:miter lim="800000"/>
            <a:headEnd/>
            <a:tailEnd/>
          </a:ln>
          <a:extLst>
            <a:ext uri="{909E8E84-426E-40DD-AFC4-6F175D3DCCD1}">
              <a14:hiddenFill xmlns:a14="http://schemas.microsoft.com/office/drawing/2010/main">
                <a:solidFill>
                  <a:srgbClr val="FFFFFF"/>
                </a:solidFill>
              </a14:hiddenFill>
            </a:ext>
          </a:extLst>
        </p:spPr>
      </p:pic>
      <p:pic>
        <p:nvPicPr>
          <p:cNvPr id="9" name="Image 8">
            <a:extLst>
              <a:ext uri="{FF2B5EF4-FFF2-40B4-BE49-F238E27FC236}">
                <a16:creationId xmlns:a16="http://schemas.microsoft.com/office/drawing/2014/main" id="{E427EC8A-C6D0-44A0-82D8-13CA1721EE1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649694" y="314295"/>
            <a:ext cx="730193" cy="366520"/>
          </a:xfrm>
          <a:prstGeom prst="rect">
            <a:avLst/>
          </a:prstGeom>
        </p:spPr>
      </p:pic>
    </p:spTree>
    <p:extLst>
      <p:ext uri="{BB962C8B-B14F-4D97-AF65-F5344CB8AC3E}">
        <p14:creationId xmlns:p14="http://schemas.microsoft.com/office/powerpoint/2010/main" val="4720961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65E49DF-C330-7046-B88B-14D63A575435}"/>
              </a:ext>
            </a:extLst>
          </p:cNvPr>
          <p:cNvSpPr/>
          <p:nvPr/>
        </p:nvSpPr>
        <p:spPr>
          <a:xfrm>
            <a:off x="-62450" y="0"/>
            <a:ext cx="12867861" cy="7487478"/>
          </a:xfrm>
          <a:prstGeom prst="rect">
            <a:avLst/>
          </a:prstGeom>
          <a:solidFill>
            <a:srgbClr val="202C4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TextBox 5"/>
          <p:cNvSpPr txBox="1"/>
          <p:nvPr/>
        </p:nvSpPr>
        <p:spPr>
          <a:xfrm>
            <a:off x="428707" y="2586564"/>
            <a:ext cx="4488440" cy="4093428"/>
          </a:xfrm>
          <a:prstGeom prst="rect">
            <a:avLst/>
          </a:prstGeom>
          <a:noFill/>
        </p:spPr>
        <p:txBody>
          <a:bodyPr wrap="square" rtlCol="0" anchor="t">
            <a:spAutoFit/>
          </a:bodyPr>
          <a:lstStyle/>
          <a:p>
            <a:pPr marL="285750" indent="-285750" algn="just">
              <a:buFont typeface="Wingdings" panose="05000000000000000000" pitchFamily="2" charset="2"/>
              <a:buChar char="Ø"/>
            </a:pPr>
            <a:r>
              <a:rPr lang="fr-CA" sz="1300" dirty="0">
                <a:solidFill>
                  <a:schemeClr val="bg1"/>
                </a:solidFill>
                <a:latin typeface="Verdana" panose="020B0604030504040204" pitchFamily="34" charset="0"/>
                <a:ea typeface="Verdana" panose="020B0604030504040204" pitchFamily="34" charset="0"/>
              </a:rPr>
              <a:t>Chargé de missions relevant de la gestion, de l’aménagement et du développement des activités sportives de montagne, des espaces de pratique et de la transition touristique dans les secteurs : </a:t>
            </a:r>
          </a:p>
          <a:p>
            <a:pPr marL="800100" lvl="1" indent="-342900" algn="just">
              <a:buFont typeface="Arial" panose="020B0604020202020204" pitchFamily="34" charset="0"/>
              <a:buChar char="•"/>
            </a:pPr>
            <a:r>
              <a:rPr lang="fr-CA" sz="1300" dirty="0">
                <a:solidFill>
                  <a:schemeClr val="bg1"/>
                </a:solidFill>
                <a:latin typeface="Verdana" panose="020B0604030504040204" pitchFamily="34" charset="0"/>
                <a:ea typeface="Verdana" panose="020B0604030504040204" pitchFamily="34" charset="0"/>
              </a:rPr>
              <a:t>public : collectivités territoriales (communautés de communes, conseils généraux, régionaux), parcs naturels  ;</a:t>
            </a:r>
          </a:p>
          <a:p>
            <a:pPr marL="800100" lvl="1" indent="-342900" algn="just">
              <a:buFont typeface="Arial" panose="020B0604020202020204" pitchFamily="34" charset="0"/>
              <a:buChar char="•"/>
            </a:pPr>
            <a:r>
              <a:rPr lang="fr-CA" sz="1300" dirty="0">
                <a:solidFill>
                  <a:schemeClr val="bg1"/>
                </a:solidFill>
                <a:latin typeface="Verdana" panose="020B0604030504040204" pitchFamily="34" charset="0"/>
                <a:ea typeface="Verdana" panose="020B0604030504040204" pitchFamily="34" charset="0"/>
              </a:rPr>
              <a:t>privé : opérateurs de tourisme, hébergeurs, exploitants de remontées mécaniques   ;</a:t>
            </a:r>
          </a:p>
          <a:p>
            <a:pPr marL="800100" lvl="1" indent="-342900" algn="just">
              <a:buFont typeface="Arial" panose="020B0604020202020204" pitchFamily="34" charset="0"/>
              <a:buChar char="•"/>
            </a:pPr>
            <a:r>
              <a:rPr lang="fr-CA" sz="1300" dirty="0">
                <a:solidFill>
                  <a:schemeClr val="bg1"/>
                </a:solidFill>
                <a:latin typeface="Verdana" panose="020B0604030504040204" pitchFamily="34" charset="0"/>
                <a:ea typeface="Verdana" panose="020B0604030504040204" pitchFamily="34" charset="0"/>
              </a:rPr>
              <a:t>associatif : mouvement sportif (fédérations, comités, ligues) et organisations locales du tourisme (agences et offices du tourisme).</a:t>
            </a:r>
          </a:p>
          <a:p>
            <a:pPr marL="800100" lvl="1" indent="-342900" algn="just">
              <a:buFont typeface="Arial" panose="020B0604020202020204" pitchFamily="34" charset="0"/>
              <a:buChar char="•"/>
            </a:pPr>
            <a:endParaRPr lang="fr-CA" sz="1300" dirty="0">
              <a:solidFill>
                <a:schemeClr val="bg1"/>
              </a:solidFill>
              <a:latin typeface="Verdana" panose="020B0604030504040204" pitchFamily="34" charset="0"/>
              <a:ea typeface="Verdana" panose="020B0604030504040204" pitchFamily="34" charset="0"/>
            </a:endParaRPr>
          </a:p>
          <a:p>
            <a:pPr marL="342900" indent="-342900" algn="just">
              <a:buFont typeface="Wingdings" panose="05000000000000000000" pitchFamily="2" charset="2"/>
              <a:buChar char="Ø"/>
            </a:pPr>
            <a:r>
              <a:rPr lang="fr-CA" sz="1300" dirty="0">
                <a:solidFill>
                  <a:schemeClr val="bg1"/>
                </a:solidFill>
                <a:latin typeface="Verdana" panose="020B0604030504040204" pitchFamily="34" charset="0"/>
                <a:ea typeface="Verdana" panose="020B0604030504040204" pitchFamily="34" charset="0"/>
              </a:rPr>
              <a:t>Le parcours MSTM donne également la possibilité aux étudiants ayant un projet professionnel orienté vers la recherche d’une poursuite d’étude en doctorat. </a:t>
            </a:r>
          </a:p>
        </p:txBody>
      </p:sp>
      <p:cxnSp>
        <p:nvCxnSpPr>
          <p:cNvPr id="40" name="Straight Connector 39"/>
          <p:cNvCxnSpPr>
            <a:cxnSpLocks/>
          </p:cNvCxnSpPr>
          <p:nvPr/>
        </p:nvCxnSpPr>
        <p:spPr>
          <a:xfrm>
            <a:off x="4438175" y="2424032"/>
            <a:ext cx="478972" cy="0"/>
          </a:xfrm>
          <a:prstGeom prst="line">
            <a:avLst/>
          </a:prstGeom>
          <a:ln w="28575">
            <a:solidFill>
              <a:srgbClr val="E74610"/>
            </a:solidFill>
          </a:ln>
        </p:spPr>
        <p:style>
          <a:lnRef idx="1">
            <a:schemeClr val="accent1"/>
          </a:lnRef>
          <a:fillRef idx="0">
            <a:schemeClr val="accent1"/>
          </a:fillRef>
          <a:effectRef idx="0">
            <a:schemeClr val="accent1"/>
          </a:effectRef>
          <a:fontRef idx="minor">
            <a:schemeClr val="tx1"/>
          </a:fontRef>
        </p:style>
      </p:cxnSp>
      <p:sp>
        <p:nvSpPr>
          <p:cNvPr id="4" name="Titre 3">
            <a:extLst>
              <a:ext uri="{FF2B5EF4-FFF2-40B4-BE49-F238E27FC236}">
                <a16:creationId xmlns:a16="http://schemas.microsoft.com/office/drawing/2014/main" id="{41F3C6D9-ED8F-4248-934A-3F19730C0873}"/>
              </a:ext>
            </a:extLst>
          </p:cNvPr>
          <p:cNvSpPr>
            <a:spLocks noGrp="1"/>
          </p:cNvSpPr>
          <p:nvPr>
            <p:ph type="title"/>
          </p:nvPr>
        </p:nvSpPr>
        <p:spPr>
          <a:xfrm>
            <a:off x="979853" y="1045587"/>
            <a:ext cx="4248640" cy="2383413"/>
          </a:xfrm>
        </p:spPr>
        <p:txBody>
          <a:bodyPr>
            <a:normAutofit/>
          </a:bodyPr>
          <a:lstStyle/>
          <a:p>
            <a:r>
              <a:rPr lang="fr-FR" sz="3600" dirty="0">
                <a:solidFill>
                  <a:srgbClr val="E74610"/>
                </a:solidFill>
                <a:latin typeface="Verdana" panose="020B0604030504040204" pitchFamily="34" charset="0"/>
                <a:ea typeface="Verdana" panose="020B0604030504040204" pitchFamily="34" charset="0"/>
                <a:cs typeface="Verdana" panose="020B0604030504040204" pitchFamily="34" charset="0"/>
              </a:rPr>
              <a:t>Débouchés possibles</a:t>
            </a:r>
            <a:br>
              <a:rPr lang="fr-FR" sz="3600" dirty="0">
                <a:solidFill>
                  <a:srgbClr val="E74610"/>
                </a:solidFill>
                <a:latin typeface="Verdana" panose="020B0604030504040204" pitchFamily="34" charset="0"/>
                <a:ea typeface="Verdana" panose="020B0604030504040204" pitchFamily="34" charset="0"/>
                <a:cs typeface="Verdana" panose="020B0604030504040204" pitchFamily="34" charset="0"/>
              </a:rPr>
            </a:br>
            <a:endParaRPr lang="fr-FR" sz="3600" dirty="0">
              <a:solidFill>
                <a:srgbClr val="E74610"/>
              </a:solidFill>
              <a:latin typeface="Verdana" panose="020B0604030504040204" pitchFamily="34" charset="0"/>
              <a:ea typeface="Verdana" panose="020B0604030504040204" pitchFamily="34" charset="0"/>
              <a:cs typeface="Verdana" panose="020B0604030504040204" pitchFamily="34" charset="0"/>
            </a:endParaRPr>
          </a:p>
        </p:txBody>
      </p:sp>
      <p:pic>
        <p:nvPicPr>
          <p:cNvPr id="10" name="Espace réservé pour une image  9" descr="Une image contenant ciel, vache, extérieur, herbe&#10;&#10;Description générée automatiquement">
            <a:extLst>
              <a:ext uri="{FF2B5EF4-FFF2-40B4-BE49-F238E27FC236}">
                <a16:creationId xmlns:a16="http://schemas.microsoft.com/office/drawing/2014/main" id="{B50F7A6D-25E4-2640-A318-971F30419A1F}"/>
              </a:ext>
            </a:extLst>
          </p:cNvPr>
          <p:cNvPicPr>
            <a:picLocks noGrp="1" noChangeAspect="1"/>
          </p:cNvPicPr>
          <p:nvPr>
            <p:ph type="pic" sz="quarter" idx="11"/>
          </p:nvPr>
        </p:nvPicPr>
        <p:blipFill rotWithShape="1">
          <a:blip r:embed="rId2" cstate="email">
            <a:extLst>
              <a:ext uri="{28A0092B-C50C-407E-A947-70E740481C1C}">
                <a14:useLocalDpi xmlns:a14="http://schemas.microsoft.com/office/drawing/2010/main"/>
              </a:ext>
            </a:extLst>
          </a:blip>
          <a:srcRect/>
          <a:stretch/>
        </p:blipFill>
        <p:spPr>
          <a:xfrm>
            <a:off x="9142478" y="0"/>
            <a:ext cx="2133599" cy="2672860"/>
          </a:xfrm>
        </p:spPr>
      </p:pic>
      <p:pic>
        <p:nvPicPr>
          <p:cNvPr id="12" name="Espace réservé pour une image  11" descr="Une image contenant montagne, extérieur, nature, ciel&#10;&#10;Description générée automatiquement">
            <a:extLst>
              <a:ext uri="{FF2B5EF4-FFF2-40B4-BE49-F238E27FC236}">
                <a16:creationId xmlns:a16="http://schemas.microsoft.com/office/drawing/2014/main" id="{46E2D480-4714-BD47-8898-CA66A6C61BDC}"/>
              </a:ext>
            </a:extLst>
          </p:cNvPr>
          <p:cNvPicPr>
            <a:picLocks noGrp="1" noChangeAspect="1"/>
          </p:cNvPicPr>
          <p:nvPr>
            <p:ph type="pic" sz="quarter" idx="12"/>
          </p:nvPr>
        </p:nvPicPr>
        <p:blipFill>
          <a:blip r:embed="rId3" cstate="email">
            <a:extLst>
              <a:ext uri="{28A0092B-C50C-407E-A947-70E740481C1C}">
                <a14:useLocalDpi xmlns:a14="http://schemas.microsoft.com/office/drawing/2010/main"/>
              </a:ext>
            </a:extLst>
          </a:blip>
          <a:srcRect/>
          <a:stretch>
            <a:fillRect/>
          </a:stretch>
        </p:blipFill>
        <p:spPr/>
      </p:pic>
      <p:pic>
        <p:nvPicPr>
          <p:cNvPr id="16" name="Espace réservé pour une image  15" descr="Une image contenant neige, skiant, extérieur, ciel&#10;&#10;Description générée automatiquement">
            <a:extLst>
              <a:ext uri="{FF2B5EF4-FFF2-40B4-BE49-F238E27FC236}">
                <a16:creationId xmlns:a16="http://schemas.microsoft.com/office/drawing/2014/main" id="{02C75772-FD54-044C-A4E7-1621F74248CE}"/>
              </a:ext>
            </a:extLst>
          </p:cNvPr>
          <p:cNvPicPr>
            <a:picLocks noGrp="1" noChangeAspect="1"/>
          </p:cNvPicPr>
          <p:nvPr>
            <p:ph type="pic" sz="quarter" idx="10"/>
          </p:nvPr>
        </p:nvPicPr>
        <p:blipFill rotWithShape="1">
          <a:blip r:embed="rId4" cstate="email">
            <a:extLst>
              <a:ext uri="{28A0092B-C50C-407E-A947-70E740481C1C}">
                <a14:useLocalDpi xmlns:a14="http://schemas.microsoft.com/office/drawing/2010/main"/>
              </a:ext>
            </a:extLst>
          </a:blip>
          <a:srcRect t="-449"/>
          <a:stretch/>
        </p:blipFill>
        <p:spPr>
          <a:xfrm>
            <a:off x="5228493" y="1617787"/>
            <a:ext cx="3540368" cy="5240215"/>
          </a:xfrm>
        </p:spPr>
      </p:pic>
      <p:pic>
        <p:nvPicPr>
          <p:cNvPr id="9" name="Image 8">
            <a:extLst>
              <a:ext uri="{FF2B5EF4-FFF2-40B4-BE49-F238E27FC236}">
                <a16:creationId xmlns:a16="http://schemas.microsoft.com/office/drawing/2014/main" id="{DD354BFE-8F72-4BDE-9373-A5676709C5E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649694" y="361430"/>
            <a:ext cx="730193" cy="366520"/>
          </a:xfrm>
          <a:prstGeom prst="rect">
            <a:avLst/>
          </a:prstGeom>
        </p:spPr>
      </p:pic>
    </p:spTree>
    <p:extLst>
      <p:ext uri="{BB962C8B-B14F-4D97-AF65-F5344CB8AC3E}">
        <p14:creationId xmlns:p14="http://schemas.microsoft.com/office/powerpoint/2010/main" val="17366949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BDD0C64-37E5-6746-ABD8-1A06F45624D5}"/>
              </a:ext>
            </a:extLst>
          </p:cNvPr>
          <p:cNvSpPr/>
          <p:nvPr/>
        </p:nvSpPr>
        <p:spPr>
          <a:xfrm>
            <a:off x="-198783" y="-251791"/>
            <a:ext cx="12867861" cy="7487478"/>
          </a:xfrm>
          <a:prstGeom prst="rect">
            <a:avLst/>
          </a:prstGeom>
          <a:solidFill>
            <a:srgbClr val="202C4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le 1"/>
          <p:cNvSpPr>
            <a:spLocks noGrp="1"/>
          </p:cNvSpPr>
          <p:nvPr>
            <p:ph type="title" idx="4294967295"/>
          </p:nvPr>
        </p:nvSpPr>
        <p:spPr>
          <a:xfrm>
            <a:off x="850608" y="759500"/>
            <a:ext cx="9568010" cy="1792655"/>
          </a:xfrm>
          <a:prstGeom prst="rect">
            <a:avLst/>
          </a:prstGeom>
        </p:spPr>
        <p:txBody>
          <a:bodyPr>
            <a:normAutofit/>
          </a:bodyPr>
          <a:lstStyle/>
          <a:p>
            <a:r>
              <a:rPr lang="en-US" sz="3200" b="1" dirty="0">
                <a:solidFill>
                  <a:srgbClr val="E74610"/>
                </a:solidFill>
                <a:latin typeface="Verdana" panose="020B0604030504040204" pitchFamily="34" charset="0"/>
                <a:ea typeface="Verdana" panose="020B0604030504040204" pitchFamily="34" charset="0"/>
                <a:cs typeface="Verdana" panose="020B0604030504040204" pitchFamily="34" charset="0"/>
              </a:rPr>
              <a:t>La </a:t>
            </a:r>
            <a:r>
              <a:rPr lang="en-US" sz="3200" b="1" dirty="0" err="1">
                <a:solidFill>
                  <a:srgbClr val="E74610"/>
                </a:solidFill>
                <a:latin typeface="Verdana" panose="020B0604030504040204" pitchFamily="34" charset="0"/>
                <a:ea typeface="Verdana" panose="020B0604030504040204" pitchFamily="34" charset="0"/>
                <a:cs typeface="Verdana" panose="020B0604030504040204" pitchFamily="34" charset="0"/>
              </a:rPr>
              <a:t>parcours</a:t>
            </a:r>
            <a:r>
              <a:rPr lang="en-US" sz="3200" b="1" dirty="0">
                <a:solidFill>
                  <a:srgbClr val="E74610"/>
                </a:solidFill>
                <a:latin typeface="Verdana" panose="020B0604030504040204" pitchFamily="34" charset="0"/>
                <a:ea typeface="Verdana" panose="020B0604030504040204" pitchFamily="34" charset="0"/>
                <a:cs typeface="Verdana" panose="020B0604030504040204" pitchFamily="34" charset="0"/>
              </a:rPr>
              <a:t> MSTM </a:t>
            </a:r>
            <a:r>
              <a:rPr lang="en-US" sz="3200" b="1" dirty="0" err="1">
                <a:solidFill>
                  <a:srgbClr val="E74610"/>
                </a:solidFill>
                <a:latin typeface="Verdana" panose="020B0604030504040204" pitchFamily="34" charset="0"/>
                <a:ea typeface="Verdana" panose="020B0604030504040204" pitchFamily="34" charset="0"/>
                <a:cs typeface="Verdana" panose="020B0604030504040204" pitchFamily="34" charset="0"/>
              </a:rPr>
              <a:t>en</a:t>
            </a:r>
            <a:r>
              <a:rPr lang="en-US" sz="3200" b="1" dirty="0">
                <a:solidFill>
                  <a:srgbClr val="E74610"/>
                </a:solidFill>
                <a:latin typeface="Verdana" panose="020B0604030504040204" pitchFamily="34" charset="0"/>
                <a:ea typeface="Verdana" panose="020B0604030504040204" pitchFamily="34" charset="0"/>
                <a:cs typeface="Verdana" panose="020B0604030504040204" pitchFamily="34" charset="0"/>
              </a:rPr>
              <a:t> </a:t>
            </a:r>
            <a:r>
              <a:rPr lang="en-US" sz="3200" b="1" dirty="0" err="1">
                <a:solidFill>
                  <a:srgbClr val="E74610"/>
                </a:solidFill>
                <a:latin typeface="Verdana" panose="020B0604030504040204" pitchFamily="34" charset="0"/>
                <a:ea typeface="Verdana" panose="020B0604030504040204" pitchFamily="34" charset="0"/>
                <a:cs typeface="Verdana" panose="020B0604030504040204" pitchFamily="34" charset="0"/>
              </a:rPr>
              <a:t>quelques</a:t>
            </a:r>
            <a:r>
              <a:rPr lang="en-US" sz="3200" b="1" dirty="0">
                <a:solidFill>
                  <a:srgbClr val="E74610"/>
                </a:solidFill>
                <a:latin typeface="Verdana" panose="020B0604030504040204" pitchFamily="34" charset="0"/>
                <a:ea typeface="Verdana" panose="020B0604030504040204" pitchFamily="34" charset="0"/>
                <a:cs typeface="Verdana" panose="020B0604030504040204" pitchFamily="34" charset="0"/>
              </a:rPr>
              <a:t> mots …</a:t>
            </a:r>
          </a:p>
        </p:txBody>
      </p:sp>
      <p:cxnSp>
        <p:nvCxnSpPr>
          <p:cNvPr id="5" name="Straight Connector 4"/>
          <p:cNvCxnSpPr>
            <a:cxnSpLocks/>
          </p:cNvCxnSpPr>
          <p:nvPr/>
        </p:nvCxnSpPr>
        <p:spPr>
          <a:xfrm>
            <a:off x="939801" y="1658228"/>
            <a:ext cx="478972" cy="0"/>
          </a:xfrm>
          <a:prstGeom prst="line">
            <a:avLst/>
          </a:prstGeom>
          <a:ln w="28575">
            <a:solidFill>
              <a:srgbClr val="E74610"/>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850608" y="1605106"/>
            <a:ext cx="9939274" cy="4816703"/>
          </a:xfrm>
          <a:prstGeom prst="rect">
            <a:avLst/>
          </a:prstGeom>
          <a:noFill/>
          <a:ln>
            <a:noFill/>
          </a:ln>
        </p:spPr>
        <p:txBody>
          <a:bodyPr wrap="square" rtlCol="0" anchor="t">
            <a:spAutoFit/>
          </a:bodyPr>
          <a:lstStyle/>
          <a:p>
            <a:pPr lvl="0" algn="just"/>
            <a:endParaRPr lang="fr-FR" sz="1300" dirty="0">
              <a:solidFill>
                <a:schemeClr val="bg1"/>
              </a:solidFill>
              <a:sym typeface="Calibri"/>
            </a:endParaRPr>
          </a:p>
          <a:p>
            <a:pPr lvl="0" algn="just"/>
            <a:endParaRPr lang="fr-FR" sz="1300" dirty="0">
              <a:solidFill>
                <a:schemeClr val="bg1"/>
              </a:solidFill>
              <a:sym typeface="Calibri"/>
            </a:endParaRPr>
          </a:p>
          <a:p>
            <a:pPr lvl="0" algn="just"/>
            <a:r>
              <a:rPr lang="fr-FR" sz="1400" dirty="0">
                <a:solidFill>
                  <a:schemeClr val="bg1"/>
                </a:solidFill>
                <a:latin typeface="Verdana" panose="020B0604030504040204" pitchFamily="34" charset="0"/>
                <a:ea typeface="Verdana" panose="020B0604030504040204" pitchFamily="34" charset="0"/>
                <a:sym typeface="Calibri"/>
              </a:rPr>
              <a:t>Le Master « </a:t>
            </a:r>
            <a:r>
              <a:rPr lang="fr-FR" sz="1400" b="1" dirty="0">
                <a:solidFill>
                  <a:schemeClr val="bg1"/>
                </a:solidFill>
                <a:latin typeface="Verdana" panose="020B0604030504040204" pitchFamily="34" charset="0"/>
                <a:ea typeface="Verdana" panose="020B0604030504040204" pitchFamily="34" charset="0"/>
                <a:sym typeface="Calibri"/>
              </a:rPr>
              <a:t>Management du Sport : Tourisme et Montagne </a:t>
            </a:r>
            <a:r>
              <a:rPr lang="fr-FR" sz="1400" dirty="0">
                <a:solidFill>
                  <a:schemeClr val="bg1"/>
                </a:solidFill>
                <a:latin typeface="Verdana" panose="020B0604030504040204" pitchFamily="34" charset="0"/>
                <a:ea typeface="Verdana" panose="020B0604030504040204" pitchFamily="34" charset="0"/>
                <a:sym typeface="Calibri"/>
              </a:rPr>
              <a:t>» transmettra aux étudiants des connaissances interdisciplinaires principalement issues des sciences humaines et sociales. </a:t>
            </a:r>
          </a:p>
          <a:p>
            <a:pPr lvl="0" algn="just"/>
            <a:endParaRPr lang="fr-FR" sz="1400" dirty="0">
              <a:solidFill>
                <a:schemeClr val="bg1"/>
              </a:solidFill>
              <a:latin typeface="Verdana" panose="020B0604030504040204" pitchFamily="34" charset="0"/>
              <a:ea typeface="Verdana" panose="020B0604030504040204" pitchFamily="34" charset="0"/>
              <a:sym typeface="Calibri"/>
            </a:endParaRPr>
          </a:p>
          <a:p>
            <a:pPr lvl="0" algn="just"/>
            <a:r>
              <a:rPr lang="fr-FR" sz="1400" dirty="0">
                <a:solidFill>
                  <a:schemeClr val="bg1"/>
                </a:solidFill>
                <a:latin typeface="Verdana" panose="020B0604030504040204" pitchFamily="34" charset="0"/>
                <a:ea typeface="Verdana" panose="020B0604030504040204" pitchFamily="34" charset="0"/>
                <a:sym typeface="Calibri"/>
              </a:rPr>
              <a:t>Ces connaissances seront déclinées en quatre volets complémentaires :</a:t>
            </a:r>
          </a:p>
          <a:p>
            <a:pPr lvl="0" algn="just"/>
            <a:endParaRPr lang="fr-FR" sz="1400" dirty="0">
              <a:solidFill>
                <a:schemeClr val="bg1"/>
              </a:solidFill>
              <a:latin typeface="Verdana" panose="020B0604030504040204" pitchFamily="34" charset="0"/>
              <a:ea typeface="Verdana" panose="020B0604030504040204" pitchFamily="34" charset="0"/>
              <a:sym typeface="Calibri"/>
            </a:endParaRPr>
          </a:p>
          <a:p>
            <a:pPr marL="285750" lvl="0" indent="-285750" algn="just">
              <a:buFontTx/>
              <a:buChar char="-"/>
            </a:pPr>
            <a:r>
              <a:rPr lang="fr-FR" sz="1400" dirty="0">
                <a:solidFill>
                  <a:schemeClr val="bg1"/>
                </a:solidFill>
                <a:latin typeface="Verdana" panose="020B0604030504040204" pitchFamily="34" charset="0"/>
                <a:ea typeface="Verdana" panose="020B0604030504040204" pitchFamily="34" charset="0"/>
                <a:sym typeface="Calibri"/>
              </a:rPr>
              <a:t>Un apport théorique sur le tourisme sportif de montagne dans un contexte de transition touristique, du point de vue des pratiques et des territoires  (évolution des pratiques, des valeurs et des attentes de la clientèle, enjeux liés à la sur-fréquentation des espaces de pratique ; recompositions territoriales à l’œuvre en montagne,  impact des activités sportives de montagne sur le milieu naturel …)  ;</a:t>
            </a:r>
          </a:p>
          <a:p>
            <a:pPr marL="285750" lvl="0" indent="-285750" algn="just">
              <a:buFontTx/>
              <a:buChar char="-"/>
            </a:pPr>
            <a:endParaRPr lang="fr-FR" sz="1400" dirty="0">
              <a:solidFill>
                <a:schemeClr val="bg1"/>
              </a:solidFill>
              <a:latin typeface="Verdana" panose="020B0604030504040204" pitchFamily="34" charset="0"/>
              <a:ea typeface="Verdana" panose="020B0604030504040204" pitchFamily="34" charset="0"/>
              <a:sym typeface="Calibri"/>
            </a:endParaRPr>
          </a:p>
          <a:p>
            <a:pPr marL="285750" lvl="0" indent="-285750" algn="just">
              <a:buFontTx/>
              <a:buChar char="-"/>
            </a:pPr>
            <a:r>
              <a:rPr lang="fr-FR" sz="1400" dirty="0">
                <a:solidFill>
                  <a:schemeClr val="bg1"/>
                </a:solidFill>
                <a:latin typeface="Verdana" panose="020B0604030504040204" pitchFamily="34" charset="0"/>
                <a:ea typeface="Verdana" panose="020B0604030504040204" pitchFamily="34" charset="0"/>
                <a:sym typeface="Calibri"/>
              </a:rPr>
              <a:t>Des  enseignements fondamentaux en management du tourisme sportif de montagne, de ses activités et de ses marchés (marketing du tourisme sportif, management de l’innovation, communication, cadre juridique et institutionnel…) ;</a:t>
            </a:r>
          </a:p>
          <a:p>
            <a:pPr marL="285750" lvl="0" indent="-285750" algn="just">
              <a:buFontTx/>
              <a:buChar char="-"/>
            </a:pPr>
            <a:endParaRPr lang="fr-FR" sz="1400" dirty="0">
              <a:solidFill>
                <a:schemeClr val="bg1"/>
              </a:solidFill>
              <a:latin typeface="Verdana" panose="020B0604030504040204" pitchFamily="34" charset="0"/>
              <a:ea typeface="Verdana" panose="020B0604030504040204" pitchFamily="34" charset="0"/>
              <a:sym typeface="Calibri"/>
            </a:endParaRPr>
          </a:p>
          <a:p>
            <a:pPr marL="285750" lvl="0" indent="-285750" algn="just">
              <a:buFontTx/>
              <a:buChar char="-"/>
            </a:pPr>
            <a:r>
              <a:rPr lang="fr-FR" sz="1400" dirty="0">
                <a:solidFill>
                  <a:schemeClr val="bg1"/>
                </a:solidFill>
                <a:latin typeface="Verdana" panose="020B0604030504040204" pitchFamily="34" charset="0"/>
                <a:ea typeface="Verdana" panose="020B0604030504040204" pitchFamily="34" charset="0"/>
                <a:sym typeface="Calibri"/>
              </a:rPr>
              <a:t>Des enseignements méthodologiques et d’initiation à la recherche destinés à la mise en œuvre d’une démarche analytique et critique (initiation à la recherche, statistique, outils d’analyse des données …)</a:t>
            </a:r>
          </a:p>
          <a:p>
            <a:pPr marL="285750" lvl="0" indent="-285750" algn="just">
              <a:buFontTx/>
              <a:buChar char="-"/>
            </a:pPr>
            <a:endParaRPr lang="fr-FR" sz="1400" dirty="0">
              <a:solidFill>
                <a:schemeClr val="bg1"/>
              </a:solidFill>
              <a:latin typeface="Verdana" panose="020B0604030504040204" pitchFamily="34" charset="0"/>
              <a:ea typeface="Verdana" panose="020B0604030504040204" pitchFamily="34" charset="0"/>
              <a:sym typeface="Calibri"/>
            </a:endParaRPr>
          </a:p>
          <a:p>
            <a:pPr marL="285750" lvl="0" indent="-285750" algn="just">
              <a:buFontTx/>
              <a:buChar char="-"/>
            </a:pPr>
            <a:r>
              <a:rPr lang="fr-FR" sz="1400" dirty="0">
                <a:solidFill>
                  <a:schemeClr val="bg1"/>
                </a:solidFill>
                <a:latin typeface="Verdana" panose="020B0604030504040204" pitchFamily="34" charset="0"/>
                <a:ea typeface="Verdana" panose="020B0604030504040204" pitchFamily="34" charset="0"/>
                <a:sym typeface="Calibri"/>
              </a:rPr>
              <a:t>Des enseignements professionnalisants appliqués au champ du tourisme sportif en montagne  (projet tutoré, séminaire professionnel, stage). </a:t>
            </a:r>
          </a:p>
          <a:p>
            <a:pPr lvl="0" algn="just"/>
            <a:endParaRPr lang="fr-FR" sz="1500" dirty="0">
              <a:solidFill>
                <a:schemeClr val="bg1"/>
              </a:solidFill>
              <a:latin typeface="Calibri"/>
              <a:ea typeface="Calibri"/>
              <a:cs typeface="Calibri"/>
              <a:sym typeface="Calibri"/>
            </a:endParaRPr>
          </a:p>
        </p:txBody>
      </p:sp>
      <p:pic>
        <p:nvPicPr>
          <p:cNvPr id="6" name="Image 5">
            <a:extLst>
              <a:ext uri="{FF2B5EF4-FFF2-40B4-BE49-F238E27FC236}">
                <a16:creationId xmlns:a16="http://schemas.microsoft.com/office/drawing/2014/main" id="{90BAFB72-5EAC-475D-9910-39B8391AF29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049557" y="578246"/>
            <a:ext cx="730193" cy="366520"/>
          </a:xfrm>
          <a:prstGeom prst="rect">
            <a:avLst/>
          </a:prstGeom>
        </p:spPr>
      </p:pic>
    </p:spTree>
    <p:extLst>
      <p:ext uri="{BB962C8B-B14F-4D97-AF65-F5344CB8AC3E}">
        <p14:creationId xmlns:p14="http://schemas.microsoft.com/office/powerpoint/2010/main" val="35617195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0FE217CE-5BA0-E743-BF13-EACA4E3358B5}"/>
              </a:ext>
            </a:extLst>
          </p:cNvPr>
          <p:cNvSpPr txBox="1">
            <a:spLocks/>
          </p:cNvSpPr>
          <p:nvPr/>
        </p:nvSpPr>
        <p:spPr>
          <a:xfrm>
            <a:off x="2057400" y="709584"/>
            <a:ext cx="8669215" cy="1917700"/>
          </a:xfrm>
          <a:prstGeom prst="rect">
            <a:avLst/>
          </a:prstGeom>
        </p:spPr>
        <p:txBody>
          <a:bodyPr vert="horz" lIns="91440" tIns="45720" rIns="91440" bIns="45720" rtlCol="0" anchor="t">
            <a:normAutofit/>
          </a:bodyPr>
          <a:lstStyle>
            <a:lvl1pPr algn="l" defTabSz="914377" rtl="0" eaLnBrk="1" latinLnBrk="0" hangingPunct="1">
              <a:lnSpc>
                <a:spcPct val="90000"/>
              </a:lnSpc>
              <a:spcBef>
                <a:spcPct val="0"/>
              </a:spcBef>
              <a:buNone/>
              <a:defRPr sz="3700" b="1" kern="1200">
                <a:solidFill>
                  <a:schemeClr val="bg1"/>
                </a:solidFill>
                <a:latin typeface="Montserrat" panose="02000505000000020004" pitchFamily="2" charset="0"/>
                <a:ea typeface="+mj-ea"/>
                <a:cs typeface="+mj-cs"/>
              </a:defRPr>
            </a:lvl1pPr>
          </a:lstStyle>
          <a:p>
            <a:r>
              <a:rPr lang="fr-FR" sz="2800" dirty="0" smtClean="0">
                <a:solidFill>
                  <a:srgbClr val="E74610"/>
                </a:solidFill>
                <a:latin typeface="Verdana" panose="020B0604030504040204" pitchFamily="34" charset="0"/>
                <a:ea typeface="Verdana" panose="020B0604030504040204" pitchFamily="34" charset="0"/>
                <a:cs typeface="Verdana" panose="020B0604030504040204" pitchFamily="34" charset="0"/>
              </a:rPr>
              <a:t>En cas de questions très spécifiques à ce parcours </a:t>
            </a:r>
            <a:endParaRPr lang="fr-FR" sz="2800" dirty="0">
              <a:solidFill>
                <a:srgbClr val="E74610"/>
              </a:solidFill>
              <a:latin typeface="Verdana" panose="020B0604030504040204" pitchFamily="34" charset="0"/>
              <a:ea typeface="Verdana" panose="020B0604030504040204" pitchFamily="34" charset="0"/>
              <a:cs typeface="Verdana" panose="020B0604030504040204" pitchFamily="34" charset="0"/>
            </a:endParaRPr>
          </a:p>
        </p:txBody>
      </p:sp>
      <p:sp>
        <p:nvSpPr>
          <p:cNvPr id="4" name="ZoneTexte 3">
            <a:extLst>
              <a:ext uri="{FF2B5EF4-FFF2-40B4-BE49-F238E27FC236}">
                <a16:creationId xmlns:a16="http://schemas.microsoft.com/office/drawing/2014/main" id="{25EB8001-BCE3-CF47-884E-0BD65FC04812}"/>
              </a:ext>
            </a:extLst>
          </p:cNvPr>
          <p:cNvSpPr txBox="1"/>
          <p:nvPr/>
        </p:nvSpPr>
        <p:spPr>
          <a:xfrm>
            <a:off x="2913091" y="1411745"/>
            <a:ext cx="4625562" cy="5109091"/>
          </a:xfrm>
          <a:prstGeom prst="rect">
            <a:avLst/>
          </a:prstGeom>
          <a:noFill/>
        </p:spPr>
        <p:txBody>
          <a:bodyPr wrap="square" rtlCol="0">
            <a:spAutoFit/>
          </a:bodyPr>
          <a:lstStyle/>
          <a:p>
            <a:endParaRPr lang="fr-FR"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endParaRPr lang="fr-FR"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endParaRPr lang="fr-FR"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endParaRPr lang="fr-FR"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fr-FR" dirty="0">
                <a:solidFill>
                  <a:schemeClr val="bg1"/>
                </a:solidFill>
                <a:latin typeface="Verdana" panose="020B0604030504040204" pitchFamily="34" charset="0"/>
                <a:ea typeface="Verdana" panose="020B0604030504040204" pitchFamily="34" charset="0"/>
                <a:cs typeface="Verdana" panose="020B0604030504040204" pitchFamily="34" charset="0"/>
              </a:rPr>
              <a:t>Véronique REYNIER</a:t>
            </a:r>
          </a:p>
          <a:p>
            <a:r>
              <a:rPr lang="fr-FR" sz="1600" dirty="0">
                <a:solidFill>
                  <a:schemeClr val="bg1"/>
                </a:solidFill>
                <a:latin typeface="Verdana" panose="020B0604030504040204" pitchFamily="34" charset="0"/>
                <a:ea typeface="Verdana" panose="020B0604030504040204" pitchFamily="34" charset="0"/>
                <a:cs typeface="Verdana" panose="020B0604030504040204" pitchFamily="34" charset="0"/>
                <a:hlinkClick r:id="rId2"/>
              </a:rPr>
              <a:t>Veronique.reynier@univ-grenoble-alpes.fr</a:t>
            </a:r>
            <a:endParaRPr lang="fr-FR" sz="16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endParaRPr lang="fr-FR"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fr-FR" dirty="0">
                <a:solidFill>
                  <a:schemeClr val="bg1"/>
                </a:solidFill>
                <a:latin typeface="Verdana" panose="020B0604030504040204" pitchFamily="34" charset="0"/>
                <a:ea typeface="Verdana" panose="020B0604030504040204" pitchFamily="34" charset="0"/>
                <a:cs typeface="Verdana" panose="020B0604030504040204" pitchFamily="34" charset="0"/>
              </a:rPr>
              <a:t>et</a:t>
            </a:r>
          </a:p>
          <a:p>
            <a:endParaRPr lang="fr-FR"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endParaRPr lang="fr-FR"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endParaRPr lang="fr-FR"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fr-FR" dirty="0">
                <a:solidFill>
                  <a:schemeClr val="bg1"/>
                </a:solidFill>
                <a:latin typeface="Verdana" panose="020B0604030504040204" pitchFamily="34" charset="0"/>
                <a:ea typeface="Verdana" panose="020B0604030504040204" pitchFamily="34" charset="0"/>
                <a:cs typeface="Verdana" panose="020B0604030504040204" pitchFamily="34" charset="0"/>
              </a:rPr>
              <a:t>Marc LANGENBACH</a:t>
            </a:r>
          </a:p>
          <a:p>
            <a:r>
              <a:rPr lang="fr-FR" sz="1600" dirty="0">
                <a:solidFill>
                  <a:schemeClr val="bg1"/>
                </a:solidFill>
                <a:latin typeface="Verdana" panose="020B0604030504040204" pitchFamily="34" charset="0"/>
                <a:ea typeface="Verdana" panose="020B0604030504040204" pitchFamily="34" charset="0"/>
                <a:cs typeface="Verdana" panose="020B0604030504040204" pitchFamily="34" charset="0"/>
                <a:hlinkClick r:id="rId3"/>
              </a:rPr>
              <a:t>Marc.langenbach@univ-grenoble-alpes.fr</a:t>
            </a:r>
            <a:endParaRPr lang="fr-FR" sz="16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endParaRPr lang="fr-FR" sz="16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fr-FR" sz="1600" b="1" dirty="0">
                <a:solidFill>
                  <a:srgbClr val="E74610"/>
                </a:solidFill>
                <a:latin typeface="Verdana" panose="020B0604030504040204" pitchFamily="34" charset="0"/>
                <a:ea typeface="Verdana" panose="020B0604030504040204" pitchFamily="34" charset="0"/>
                <a:cs typeface="Verdana" panose="020B0604030504040204" pitchFamily="34" charset="0"/>
              </a:rPr>
              <a:t>UFR STAPS</a:t>
            </a:r>
          </a:p>
          <a:p>
            <a:r>
              <a:rPr lang="fr-FR" sz="1600" b="1" dirty="0">
                <a:solidFill>
                  <a:srgbClr val="E74610"/>
                </a:solidFill>
                <a:latin typeface="Verdana" panose="020B0604030504040204" pitchFamily="34" charset="0"/>
                <a:ea typeface="Verdana" panose="020B0604030504040204" pitchFamily="34" charset="0"/>
                <a:cs typeface="Verdana" panose="020B0604030504040204" pitchFamily="34" charset="0"/>
              </a:rPr>
              <a:t>1741 rue de la piscine</a:t>
            </a:r>
          </a:p>
          <a:p>
            <a:r>
              <a:rPr lang="fr-FR" sz="1600" b="1" dirty="0">
                <a:solidFill>
                  <a:srgbClr val="E74610"/>
                </a:solidFill>
                <a:latin typeface="Verdana" panose="020B0604030504040204" pitchFamily="34" charset="0"/>
                <a:ea typeface="Verdana" panose="020B0604030504040204" pitchFamily="34" charset="0"/>
                <a:cs typeface="Verdana" panose="020B0604030504040204" pitchFamily="34" charset="0"/>
              </a:rPr>
              <a:t>38400 SAINT-MARTIN-D'HERES</a:t>
            </a:r>
          </a:p>
          <a:p>
            <a:r>
              <a:rPr lang="fr-FR" sz="1600" b="1" dirty="0">
                <a:solidFill>
                  <a:srgbClr val="E74610"/>
                </a:solidFill>
                <a:latin typeface="Verdana" panose="020B0604030504040204" pitchFamily="34" charset="0"/>
                <a:ea typeface="Verdana" panose="020B0604030504040204" pitchFamily="34" charset="0"/>
                <a:cs typeface="Verdana" panose="020B0604030504040204" pitchFamily="34" charset="0"/>
                <a:hlinkClick r:id="rId4"/>
              </a:rPr>
              <a:t>www.univ-grenoble-alpes.fr</a:t>
            </a:r>
            <a:endParaRPr lang="fr-FR" sz="1600" b="1" dirty="0">
              <a:solidFill>
                <a:srgbClr val="E74610"/>
              </a:solidFill>
              <a:latin typeface="Verdana" panose="020B0604030504040204" pitchFamily="34" charset="0"/>
              <a:ea typeface="Verdana" panose="020B0604030504040204" pitchFamily="34" charset="0"/>
              <a:cs typeface="Verdana" panose="020B0604030504040204" pitchFamily="34" charset="0"/>
            </a:endParaRPr>
          </a:p>
          <a:p>
            <a:endParaRPr lang="fr-FR" sz="1600" b="1" dirty="0">
              <a:solidFill>
                <a:srgbClr val="E74610"/>
              </a:solidFill>
              <a:latin typeface="Verdana" panose="020B0604030504040204" pitchFamily="34" charset="0"/>
              <a:ea typeface="Verdana" panose="020B0604030504040204" pitchFamily="34" charset="0"/>
              <a:cs typeface="Verdana" panose="020B0604030504040204" pitchFamily="34" charset="0"/>
            </a:endParaRPr>
          </a:p>
        </p:txBody>
      </p:sp>
      <p:pic>
        <p:nvPicPr>
          <p:cNvPr id="9" name="Image 8">
            <a:extLst>
              <a:ext uri="{FF2B5EF4-FFF2-40B4-BE49-F238E27FC236}">
                <a16:creationId xmlns:a16="http://schemas.microsoft.com/office/drawing/2014/main" id="{D6809FEA-E2FE-154A-909A-82E174230700}"/>
              </a:ext>
            </a:extLst>
          </p:cNvPr>
          <p:cNvPicPr/>
          <p:nvPr/>
        </p:nvPicPr>
        <p:blipFill rotWithShape="1">
          <a:blip r:embed="rId5" cstate="email">
            <a:extLst>
              <a:ext uri="{28A0092B-C50C-407E-A947-70E740481C1C}">
                <a14:useLocalDpi xmlns:a14="http://schemas.microsoft.com/office/drawing/2010/main"/>
              </a:ext>
            </a:extLst>
          </a:blip>
          <a:srcRect/>
          <a:stretch/>
        </p:blipFill>
        <p:spPr bwMode="auto">
          <a:xfrm>
            <a:off x="5788783" y="1487008"/>
            <a:ext cx="1259840" cy="1199515"/>
          </a:xfrm>
          <a:prstGeom prst="rect">
            <a:avLst/>
          </a:prstGeom>
          <a:ln>
            <a:noFill/>
          </a:ln>
          <a:extLst>
            <a:ext uri="{53640926-AAD7-44D8-BBD7-CCE9431645EC}">
              <a14:shadowObscured xmlns:a14="http://schemas.microsoft.com/office/drawing/2010/main"/>
            </a:ext>
          </a:extLst>
        </p:spPr>
      </p:pic>
      <p:pic>
        <p:nvPicPr>
          <p:cNvPr id="11" name="Image 10">
            <a:extLst>
              <a:ext uri="{FF2B5EF4-FFF2-40B4-BE49-F238E27FC236}">
                <a16:creationId xmlns:a16="http://schemas.microsoft.com/office/drawing/2014/main" id="{AF0FFC5A-0265-5B4E-9782-27C71B8323F9}"/>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8800"/>
                    </a14:imgEffect>
                    <a14:imgEffect>
                      <a14:brightnessContrast bright="20000"/>
                    </a14:imgEffect>
                  </a14:imgLayer>
                </a14:imgProps>
              </a:ext>
            </a:extLst>
          </a:blip>
          <a:stretch>
            <a:fillRect/>
          </a:stretch>
        </p:blipFill>
        <p:spPr>
          <a:xfrm>
            <a:off x="5832932" y="3609562"/>
            <a:ext cx="1260000" cy="1355094"/>
          </a:xfrm>
          <a:prstGeom prst="rect">
            <a:avLst/>
          </a:prstGeom>
        </p:spPr>
      </p:pic>
      <p:pic>
        <p:nvPicPr>
          <p:cNvPr id="12" name="Image 11">
            <a:extLst>
              <a:ext uri="{FF2B5EF4-FFF2-40B4-BE49-F238E27FC236}">
                <a16:creationId xmlns:a16="http://schemas.microsoft.com/office/drawing/2014/main" id="{FC4E8EC4-D6A8-4F9D-99FF-CCB829B18BF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1049557" y="578246"/>
            <a:ext cx="730193" cy="366520"/>
          </a:xfrm>
          <a:prstGeom prst="rect">
            <a:avLst/>
          </a:prstGeom>
        </p:spPr>
      </p:pic>
    </p:spTree>
    <p:extLst>
      <p:ext uri="{BB962C8B-B14F-4D97-AF65-F5344CB8AC3E}">
        <p14:creationId xmlns:p14="http://schemas.microsoft.com/office/powerpoint/2010/main" val="35439468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202C4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781928" y="651387"/>
            <a:ext cx="10467299" cy="1103948"/>
          </a:xfrm>
          <a:noFill/>
        </p:spPr>
        <p:txBody>
          <a:bodyPr vert="horz" lIns="91440" tIns="45720" rIns="91440" bIns="45720" rtlCol="0" anchor="t">
            <a:noAutofit/>
          </a:bodyPr>
          <a:lstStyle/>
          <a:p>
            <a:pPr algn="ctr"/>
            <a:r>
              <a:rPr lang="en-US" sz="4000" dirty="0" err="1">
                <a:solidFill>
                  <a:srgbClr val="E74610"/>
                </a:solidFill>
                <a:latin typeface="Verdana" panose="020B0604030504040204" pitchFamily="34" charset="0"/>
                <a:ea typeface="Verdana" panose="020B0604030504040204" pitchFamily="34" charset="0"/>
                <a:cs typeface="Arial" pitchFamily="34" charset="0"/>
              </a:rPr>
              <a:t>Informations</a:t>
            </a:r>
            <a:r>
              <a:rPr lang="en-US" sz="4000" dirty="0">
                <a:solidFill>
                  <a:srgbClr val="E74610"/>
                </a:solidFill>
                <a:latin typeface="Verdana" panose="020B0604030504040204" pitchFamily="34" charset="0"/>
                <a:ea typeface="Verdana" panose="020B0604030504040204" pitchFamily="34" charset="0"/>
                <a:cs typeface="Arial" pitchFamily="34" charset="0"/>
              </a:rPr>
              <a:t> et candidatures</a:t>
            </a:r>
          </a:p>
        </p:txBody>
      </p:sp>
      <p:sp>
        <p:nvSpPr>
          <p:cNvPr id="4" name="Rectangle 3">
            <a:extLst>
              <a:ext uri="{FF2B5EF4-FFF2-40B4-BE49-F238E27FC236}">
                <a16:creationId xmlns:a16="http://schemas.microsoft.com/office/drawing/2014/main" id="{84FEAE71-6595-4FAC-A179-AC3BFD6E7C0F}"/>
              </a:ext>
            </a:extLst>
          </p:cNvPr>
          <p:cNvSpPr/>
          <p:nvPr/>
        </p:nvSpPr>
        <p:spPr>
          <a:xfrm>
            <a:off x="379356" y="2028616"/>
            <a:ext cx="11697080" cy="2800767"/>
          </a:xfrm>
          <a:prstGeom prst="rect">
            <a:avLst/>
          </a:prstGeom>
        </p:spPr>
        <p:txBody>
          <a:bodyPr wrap="square">
            <a:spAutoFit/>
          </a:bodyPr>
          <a:lstStyle/>
          <a:p>
            <a:pPr algn="ctr"/>
            <a:r>
              <a:rPr lang="fr-FR" sz="4400" b="1" dirty="0">
                <a:solidFill>
                  <a:schemeClr val="bg1"/>
                </a:solidFill>
                <a:latin typeface="Verdana" panose="020B0604030504040204" pitchFamily="34" charset="0"/>
                <a:ea typeface="Verdana" panose="020B0604030504040204" pitchFamily="34" charset="0"/>
              </a:rPr>
              <a:t>Site web du Master STAPS </a:t>
            </a:r>
            <a:r>
              <a:rPr lang="fr-FR" sz="4400" dirty="0">
                <a:solidFill>
                  <a:schemeClr val="bg1"/>
                </a:solidFill>
                <a:latin typeface="Verdana" panose="020B0604030504040204" pitchFamily="34" charset="0"/>
                <a:ea typeface="Verdana" panose="020B0604030504040204" pitchFamily="34" charset="0"/>
              </a:rPr>
              <a:t>: </a:t>
            </a:r>
          </a:p>
          <a:p>
            <a:pPr algn="ctr"/>
            <a:endParaRPr lang="fr-FR" sz="4400" dirty="0">
              <a:solidFill>
                <a:schemeClr val="bg1"/>
              </a:solidFill>
              <a:latin typeface="Verdana" panose="020B0604030504040204" pitchFamily="34" charset="0"/>
              <a:ea typeface="Verdana" panose="020B0604030504040204" pitchFamily="34" charset="0"/>
            </a:endParaRPr>
          </a:p>
          <a:p>
            <a:pPr algn="ctr"/>
            <a:r>
              <a:rPr lang="fr-FR" sz="4400" dirty="0">
                <a:solidFill>
                  <a:schemeClr val="bg1"/>
                </a:solidFill>
                <a:latin typeface="Verdana" panose="020B0604030504040204" pitchFamily="34" charset="0"/>
                <a:ea typeface="Verdana" panose="020B0604030504040204" pitchFamily="34" charset="0"/>
              </a:rPr>
              <a:t>https://master-staps.univ-grenoble-alpes.fr</a:t>
            </a:r>
          </a:p>
        </p:txBody>
      </p:sp>
      <p:pic>
        <p:nvPicPr>
          <p:cNvPr id="8" name="Image 7">
            <a:extLst>
              <a:ext uri="{FF2B5EF4-FFF2-40B4-BE49-F238E27FC236}">
                <a16:creationId xmlns:a16="http://schemas.microsoft.com/office/drawing/2014/main" id="{1CF44638-C4FB-4498-A62F-B6AFB6642ED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645287" y="357454"/>
            <a:ext cx="1207880" cy="681165"/>
          </a:xfrm>
          <a:prstGeom prst="rect">
            <a:avLst/>
          </a:prstGeom>
        </p:spPr>
      </p:pic>
    </p:spTree>
    <p:extLst>
      <p:ext uri="{BB962C8B-B14F-4D97-AF65-F5344CB8AC3E}">
        <p14:creationId xmlns:p14="http://schemas.microsoft.com/office/powerpoint/2010/main" val="38511809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02C4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1421295" y="392548"/>
            <a:ext cx="8845826" cy="1248228"/>
          </a:xfrm>
          <a:noFill/>
        </p:spPr>
        <p:txBody>
          <a:bodyPr>
            <a:noAutofit/>
          </a:bodyPr>
          <a:lstStyle/>
          <a:p>
            <a:pPr algn="ctr"/>
            <a:r>
              <a:rPr lang="en-US" sz="3200" dirty="0">
                <a:solidFill>
                  <a:srgbClr val="E74610"/>
                </a:solidFill>
                <a:latin typeface="Verdana" panose="020B0604030504040204" pitchFamily="34" charset="0"/>
                <a:ea typeface="Verdana" panose="020B0604030504040204" pitchFamily="34" charset="0"/>
                <a:cs typeface="Arial" pitchFamily="34" charset="0"/>
              </a:rPr>
              <a:t>Une culture STAPS commune à tous les </a:t>
            </a:r>
            <a:r>
              <a:rPr lang="en-US" sz="3200" dirty="0" err="1">
                <a:solidFill>
                  <a:srgbClr val="E74610"/>
                </a:solidFill>
                <a:latin typeface="Verdana" panose="020B0604030504040204" pitchFamily="34" charset="0"/>
                <a:ea typeface="Verdana" panose="020B0604030504040204" pitchFamily="34" charset="0"/>
                <a:cs typeface="Arial" pitchFamily="34" charset="0"/>
              </a:rPr>
              <a:t>parcours</a:t>
            </a:r>
            <a:r>
              <a:rPr lang="en-US" sz="3200" dirty="0">
                <a:solidFill>
                  <a:srgbClr val="E74610"/>
                </a:solidFill>
                <a:latin typeface="Verdana" panose="020B0604030504040204" pitchFamily="34" charset="0"/>
                <a:ea typeface="Verdana" panose="020B0604030504040204" pitchFamily="34" charset="0"/>
                <a:cs typeface="Arial" pitchFamily="34" charset="0"/>
              </a:rPr>
              <a:t> et des </a:t>
            </a:r>
            <a:r>
              <a:rPr lang="en-US" sz="3200" dirty="0" err="1">
                <a:solidFill>
                  <a:srgbClr val="E74610"/>
                </a:solidFill>
                <a:latin typeface="Verdana" panose="020B0604030504040204" pitchFamily="34" charset="0"/>
                <a:ea typeface="Verdana" panose="020B0604030504040204" pitchFamily="34" charset="0"/>
                <a:cs typeface="Arial" pitchFamily="34" charset="0"/>
              </a:rPr>
              <a:t>outils</a:t>
            </a:r>
            <a:r>
              <a:rPr lang="en-US" sz="3200" dirty="0">
                <a:solidFill>
                  <a:srgbClr val="E74610"/>
                </a:solidFill>
                <a:latin typeface="Verdana" panose="020B0604030504040204" pitchFamily="34" charset="0"/>
                <a:ea typeface="Verdana" panose="020B0604030504040204" pitchFamily="34" charset="0"/>
                <a:cs typeface="Arial" pitchFamily="34" charset="0"/>
              </a:rPr>
              <a:t> </a:t>
            </a:r>
            <a:r>
              <a:rPr lang="en-US" sz="3200" dirty="0" err="1">
                <a:solidFill>
                  <a:srgbClr val="E74610"/>
                </a:solidFill>
                <a:latin typeface="Verdana" panose="020B0604030504040204" pitchFamily="34" charset="0"/>
                <a:ea typeface="Verdana" panose="020B0604030504040204" pitchFamily="34" charset="0"/>
                <a:cs typeface="Arial" pitchFamily="34" charset="0"/>
              </a:rPr>
              <a:t>utiles</a:t>
            </a:r>
            <a:r>
              <a:rPr lang="en-US" sz="3200" dirty="0">
                <a:solidFill>
                  <a:srgbClr val="E74610"/>
                </a:solidFill>
                <a:latin typeface="Verdana" panose="020B0604030504040204" pitchFamily="34" charset="0"/>
                <a:ea typeface="Verdana" panose="020B0604030504040204" pitchFamily="34" charset="0"/>
                <a:cs typeface="Arial" pitchFamily="34" charset="0"/>
              </a:rPr>
              <a:t> pour la </a:t>
            </a:r>
            <a:r>
              <a:rPr lang="en-US" sz="3200" dirty="0" err="1">
                <a:solidFill>
                  <a:srgbClr val="E74610"/>
                </a:solidFill>
                <a:latin typeface="Verdana" panose="020B0604030504040204" pitchFamily="34" charset="0"/>
                <a:ea typeface="Verdana" panose="020B0604030504040204" pitchFamily="34" charset="0"/>
                <a:cs typeface="Arial" pitchFamily="34" charset="0"/>
              </a:rPr>
              <a:t>fonction</a:t>
            </a:r>
            <a:r>
              <a:rPr lang="en-US" sz="3200" dirty="0">
                <a:solidFill>
                  <a:srgbClr val="E74610"/>
                </a:solidFill>
                <a:latin typeface="Verdana" panose="020B0604030504040204" pitchFamily="34" charset="0"/>
                <a:ea typeface="Verdana" panose="020B0604030504040204" pitchFamily="34" charset="0"/>
                <a:cs typeface="Arial" pitchFamily="34" charset="0"/>
              </a:rPr>
              <a:t> cadre</a:t>
            </a:r>
            <a:r>
              <a:rPr lang="en-US" sz="3200" dirty="0">
                <a:solidFill>
                  <a:srgbClr val="E74610"/>
                </a:solidFill>
                <a:latin typeface="Verdana" panose="020B0604030504040204" pitchFamily="34" charset="0"/>
                <a:ea typeface="Verdana" panose="020B0604030504040204" pitchFamily="34" charset="0"/>
                <a:cs typeface="Verdana" panose="020B0604030504040204" pitchFamily="34" charset="0"/>
              </a:rPr>
              <a:t/>
            </a:r>
            <a:br>
              <a:rPr lang="en-US" sz="3200" dirty="0">
                <a:solidFill>
                  <a:srgbClr val="E74610"/>
                </a:solidFill>
                <a:latin typeface="Verdana" panose="020B0604030504040204" pitchFamily="34" charset="0"/>
                <a:ea typeface="Verdana" panose="020B0604030504040204" pitchFamily="34" charset="0"/>
                <a:cs typeface="Verdana" panose="020B0604030504040204" pitchFamily="34" charset="0"/>
              </a:rPr>
            </a:br>
            <a:endParaRPr lang="en-US" sz="3200" dirty="0">
              <a:solidFill>
                <a:srgbClr val="E74610"/>
              </a:solidFill>
              <a:latin typeface="Verdana" panose="020B0604030504040204" pitchFamily="34" charset="0"/>
              <a:ea typeface="Verdana" panose="020B0604030504040204" pitchFamily="34" charset="0"/>
              <a:cs typeface="Verdana" panose="020B0604030504040204" pitchFamily="34" charset="0"/>
            </a:endParaRPr>
          </a:p>
        </p:txBody>
      </p:sp>
      <p:sp>
        <p:nvSpPr>
          <p:cNvPr id="10" name="Espace réservé du contenu 10"/>
          <p:cNvSpPr txBox="1">
            <a:spLocks/>
          </p:cNvSpPr>
          <p:nvPr/>
        </p:nvSpPr>
        <p:spPr>
          <a:xfrm>
            <a:off x="815010" y="2079089"/>
            <a:ext cx="12191999" cy="1785104"/>
          </a:xfrm>
          <a:prstGeom prst="rect">
            <a:avLst/>
          </a:prstGeom>
        </p:spPr>
        <p:txBody>
          <a:bodyPr wrap="square">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spcBef>
                <a:spcPts val="600"/>
              </a:spcBef>
              <a:buClr>
                <a:schemeClr val="tx1">
                  <a:lumMod val="65000"/>
                  <a:lumOff val="35000"/>
                </a:schemeClr>
              </a:buClr>
              <a:buNone/>
            </a:pPr>
            <a:r>
              <a:rPr lang="fr-FR" sz="1800" b="1" dirty="0">
                <a:solidFill>
                  <a:srgbClr val="E74610"/>
                </a:solidFill>
                <a:latin typeface="Verdana" panose="020B0604030504040204" pitchFamily="34" charset="0"/>
                <a:ea typeface="Verdana" panose="020B0604030504040204" pitchFamily="34" charset="0"/>
              </a:rPr>
              <a:t>Scientifique et méthodologique</a:t>
            </a:r>
            <a:r>
              <a:rPr lang="fr-FR" sz="1800" dirty="0">
                <a:solidFill>
                  <a:srgbClr val="E74610"/>
                </a:solidFill>
                <a:latin typeface="Arial" panose="020B0604020202020204" pitchFamily="34" charset="0"/>
                <a:cs typeface="Arial" pitchFamily="34" charset="0"/>
              </a:rPr>
              <a:t> :</a:t>
            </a:r>
          </a:p>
          <a:p>
            <a:pPr marL="820738" indent="-285750" algn="just">
              <a:spcBef>
                <a:spcPts val="600"/>
              </a:spcBef>
              <a:buClr>
                <a:schemeClr val="bg1"/>
              </a:buClr>
              <a:buFont typeface="Wingdings" panose="05000000000000000000" pitchFamily="2" charset="2"/>
              <a:buChar char="§"/>
            </a:pPr>
            <a:r>
              <a:rPr lang="fr-FR" sz="1800" dirty="0">
                <a:solidFill>
                  <a:schemeClr val="bg1"/>
                </a:solidFill>
                <a:latin typeface="Arial" panose="020B0604020202020204" pitchFamily="34" charset="0"/>
                <a:cs typeface="Arial" panose="020B0604020202020204" pitchFamily="34" charset="0"/>
                <a:sym typeface="Wingdings 3"/>
              </a:rPr>
              <a:t> Anglais</a:t>
            </a:r>
          </a:p>
          <a:p>
            <a:pPr marL="820738" indent="-285750" algn="just">
              <a:spcBef>
                <a:spcPts val="600"/>
              </a:spcBef>
              <a:buClr>
                <a:schemeClr val="bg1"/>
              </a:buClr>
              <a:buFont typeface="Wingdings" panose="05000000000000000000" pitchFamily="2" charset="2"/>
              <a:buChar char="§"/>
            </a:pPr>
            <a:r>
              <a:rPr lang="fr-FR" sz="1800" dirty="0">
                <a:solidFill>
                  <a:schemeClr val="bg1"/>
                </a:solidFill>
                <a:latin typeface="Arial" panose="020B0604020202020204" pitchFamily="34" charset="0"/>
                <a:cs typeface="Arial" panose="020B0604020202020204" pitchFamily="34" charset="0"/>
                <a:sym typeface="Wingdings 3"/>
              </a:rPr>
              <a:t> Initiations à la recherche / statistiques (lien recherche/pratiques professionnelles</a:t>
            </a:r>
          </a:p>
          <a:p>
            <a:pPr marL="820738" indent="-285750" algn="just">
              <a:spcBef>
                <a:spcPts val="600"/>
              </a:spcBef>
              <a:buClr>
                <a:schemeClr val="bg1"/>
              </a:buClr>
              <a:buFont typeface="Wingdings" panose="05000000000000000000" pitchFamily="2" charset="2"/>
              <a:buChar char="§"/>
            </a:pPr>
            <a:r>
              <a:rPr lang="fr-FR" sz="1800" dirty="0">
                <a:solidFill>
                  <a:schemeClr val="bg1"/>
                </a:solidFill>
                <a:latin typeface="Arial" panose="020B0604020202020204" pitchFamily="34" charset="0"/>
                <a:cs typeface="Arial" panose="020B0604020202020204" pitchFamily="34" charset="0"/>
                <a:sym typeface="Wingdings 3"/>
              </a:rPr>
              <a:t> Management des RH</a:t>
            </a:r>
          </a:p>
          <a:p>
            <a:pPr marL="820738" indent="-285750" algn="just">
              <a:spcBef>
                <a:spcPts val="600"/>
              </a:spcBef>
              <a:buClr>
                <a:schemeClr val="bg1"/>
              </a:buClr>
              <a:buFont typeface="Wingdings" panose="05000000000000000000" pitchFamily="2" charset="2"/>
              <a:buChar char="§"/>
            </a:pPr>
            <a:r>
              <a:rPr lang="fr-FR" sz="1800" dirty="0">
                <a:solidFill>
                  <a:schemeClr val="bg1"/>
                </a:solidFill>
                <a:latin typeface="Arial" panose="020B0604020202020204" pitchFamily="34" charset="0"/>
                <a:cs typeface="Arial" panose="020B0604020202020204" pitchFamily="34" charset="0"/>
                <a:sym typeface="Wingdings 3"/>
              </a:rPr>
              <a:t> Fondements scientifiques de la motricité</a:t>
            </a:r>
          </a:p>
        </p:txBody>
      </p:sp>
      <p:sp>
        <p:nvSpPr>
          <p:cNvPr id="11" name="Espace réservé du contenu 10"/>
          <p:cNvSpPr txBox="1">
            <a:spLocks/>
          </p:cNvSpPr>
          <p:nvPr/>
        </p:nvSpPr>
        <p:spPr>
          <a:xfrm>
            <a:off x="815009" y="4302506"/>
            <a:ext cx="12192000" cy="1785104"/>
          </a:xfrm>
          <a:prstGeom prst="rect">
            <a:avLst/>
          </a:prstGeom>
        </p:spPr>
        <p:txBody>
          <a:bodyPr wrap="square">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spcBef>
                <a:spcPts val="600"/>
              </a:spcBef>
              <a:buClr>
                <a:schemeClr val="tx1">
                  <a:lumMod val="65000"/>
                  <a:lumOff val="35000"/>
                </a:schemeClr>
              </a:buClr>
              <a:buNone/>
            </a:pPr>
            <a:r>
              <a:rPr lang="fr-FR" sz="1800" b="1" dirty="0">
                <a:solidFill>
                  <a:srgbClr val="E74610"/>
                </a:solidFill>
                <a:latin typeface="Verdana" panose="020B0604030504040204" pitchFamily="34" charset="0"/>
                <a:ea typeface="Verdana" panose="020B0604030504040204" pitchFamily="34" charset="0"/>
              </a:rPr>
              <a:t>Gestion de projet et management des équipes, ingénierie, créativité</a:t>
            </a:r>
            <a:endParaRPr lang="fr-FR" sz="1800" dirty="0">
              <a:solidFill>
                <a:srgbClr val="E74610"/>
              </a:solidFill>
              <a:latin typeface="Arial" panose="020B0604020202020204" pitchFamily="34" charset="0"/>
              <a:cs typeface="Arial" pitchFamily="34" charset="0"/>
            </a:endParaRPr>
          </a:p>
          <a:p>
            <a:pPr marL="820738" indent="-285750" algn="just">
              <a:spcBef>
                <a:spcPts val="600"/>
              </a:spcBef>
              <a:buClr>
                <a:schemeClr val="bg1"/>
              </a:buClr>
              <a:buFont typeface="Wingdings" panose="05000000000000000000" pitchFamily="2" charset="2"/>
              <a:buChar char="§"/>
            </a:pPr>
            <a:r>
              <a:rPr lang="fr-FR" sz="1800" dirty="0">
                <a:solidFill>
                  <a:schemeClr val="bg1"/>
                </a:solidFill>
                <a:latin typeface="Arial" panose="020B0604020202020204" pitchFamily="34" charset="0"/>
                <a:cs typeface="Arial" panose="020B0604020202020204" pitchFamily="34" charset="0"/>
                <a:sym typeface="Wingdings 3"/>
              </a:rPr>
              <a:t>Management des ressources humaines</a:t>
            </a:r>
          </a:p>
          <a:p>
            <a:pPr marL="820738" indent="-285750" algn="just">
              <a:spcBef>
                <a:spcPts val="600"/>
              </a:spcBef>
              <a:buClr>
                <a:schemeClr val="bg1"/>
              </a:buClr>
              <a:buFont typeface="Wingdings" panose="05000000000000000000" pitchFamily="2" charset="2"/>
              <a:buChar char="§"/>
            </a:pPr>
            <a:r>
              <a:rPr lang="fr-FR" sz="1800" dirty="0">
                <a:solidFill>
                  <a:schemeClr val="bg1"/>
                </a:solidFill>
                <a:latin typeface="Arial" panose="020B0604020202020204" pitchFamily="34" charset="0"/>
                <a:cs typeface="Arial" panose="020B0604020202020204" pitchFamily="34" charset="0"/>
                <a:sym typeface="Wingdings 3"/>
              </a:rPr>
              <a:t> Projet </a:t>
            </a:r>
            <a:r>
              <a:rPr lang="fr-FR" sz="1800" dirty="0" err="1">
                <a:solidFill>
                  <a:schemeClr val="bg1"/>
                </a:solidFill>
                <a:latin typeface="Arial" panose="020B0604020202020204" pitchFamily="34" charset="0"/>
                <a:cs typeface="Arial" panose="020B0604020202020204" pitchFamily="34" charset="0"/>
                <a:sym typeface="Wingdings 3"/>
              </a:rPr>
              <a:t>tutoré</a:t>
            </a:r>
            <a:endParaRPr lang="fr-FR" sz="1800" dirty="0">
              <a:solidFill>
                <a:schemeClr val="bg1"/>
              </a:solidFill>
              <a:latin typeface="Arial" panose="020B0604020202020204" pitchFamily="34" charset="0"/>
              <a:cs typeface="Arial" panose="020B0604020202020204" pitchFamily="34" charset="0"/>
              <a:sym typeface="Wingdings 3"/>
            </a:endParaRPr>
          </a:p>
          <a:p>
            <a:pPr marL="820738" indent="-285750" algn="just">
              <a:spcBef>
                <a:spcPts val="600"/>
              </a:spcBef>
              <a:buClr>
                <a:schemeClr val="bg1"/>
              </a:buClr>
              <a:buFont typeface="Wingdings" panose="05000000000000000000" pitchFamily="2" charset="2"/>
              <a:buChar char="§"/>
            </a:pPr>
            <a:r>
              <a:rPr lang="fr-FR" sz="1800" dirty="0">
                <a:solidFill>
                  <a:schemeClr val="bg1"/>
                </a:solidFill>
                <a:latin typeface="Arial" panose="020B0604020202020204" pitchFamily="34" charset="0"/>
                <a:cs typeface="Arial" panose="020B0604020202020204" pitchFamily="34" charset="0"/>
                <a:sym typeface="Wingdings 3"/>
              </a:rPr>
              <a:t>Création Plan d’Affaire Création d’Entreprise</a:t>
            </a:r>
          </a:p>
          <a:p>
            <a:pPr marL="820738" indent="-285750" algn="just">
              <a:spcBef>
                <a:spcPts val="600"/>
              </a:spcBef>
              <a:buClr>
                <a:schemeClr val="bg1"/>
              </a:buClr>
              <a:buFont typeface="Wingdings" panose="05000000000000000000" pitchFamily="2" charset="2"/>
              <a:buChar char="§"/>
            </a:pPr>
            <a:r>
              <a:rPr lang="fr-FR" sz="1800" dirty="0">
                <a:solidFill>
                  <a:schemeClr val="bg1"/>
                </a:solidFill>
                <a:latin typeface="Arial" panose="020B0604020202020204" pitchFamily="34" charset="0"/>
                <a:cs typeface="Arial" panose="020B0604020202020204" pitchFamily="34" charset="0"/>
                <a:sym typeface="Wingdings 3"/>
              </a:rPr>
              <a:t>Stage</a:t>
            </a:r>
          </a:p>
        </p:txBody>
      </p:sp>
      <p:pic>
        <p:nvPicPr>
          <p:cNvPr id="12" name="Image 11">
            <a:extLst>
              <a:ext uri="{FF2B5EF4-FFF2-40B4-BE49-F238E27FC236}">
                <a16:creationId xmlns:a16="http://schemas.microsoft.com/office/drawing/2014/main" id="{F1089761-F426-40BF-A993-AB2E50244293}"/>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729016" y="521297"/>
            <a:ext cx="1207880" cy="681165"/>
          </a:xfrm>
          <a:prstGeom prst="rect">
            <a:avLst/>
          </a:prstGeom>
        </p:spPr>
      </p:pic>
    </p:spTree>
    <p:extLst>
      <p:ext uri="{BB962C8B-B14F-4D97-AF65-F5344CB8AC3E}">
        <p14:creationId xmlns:p14="http://schemas.microsoft.com/office/powerpoint/2010/main" val="460580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202C41"/>
        </a:solid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697199" y="307466"/>
            <a:ext cx="9760572" cy="574434"/>
          </a:xfrm>
        </p:spPr>
        <p:txBody>
          <a:bodyPr lIns="0" tIns="0" rIns="0" bIns="0" anchor="t" anchorCtr="0">
            <a:noAutofit/>
          </a:bodyPr>
          <a:lstStyle/>
          <a:p>
            <a:pPr algn="l">
              <a:lnSpc>
                <a:spcPct val="90000"/>
              </a:lnSpc>
            </a:pPr>
            <a:r>
              <a:rPr lang="fr-FR" sz="2000" b="1" dirty="0">
                <a:solidFill>
                  <a:srgbClr val="E74610"/>
                </a:solidFill>
                <a:latin typeface="Verdana" panose="020B0604030504040204" pitchFamily="34" charset="0"/>
                <a:ea typeface="Verdana" panose="020B0604030504040204" pitchFamily="34" charset="0"/>
                <a:cs typeface="Arial" pitchFamily="34" charset="0"/>
              </a:rPr>
              <a:t>Semestre 7 (Master 1) : </a:t>
            </a:r>
            <a:br>
              <a:rPr lang="fr-FR" sz="2000" b="1" dirty="0">
                <a:solidFill>
                  <a:srgbClr val="E74610"/>
                </a:solidFill>
                <a:latin typeface="Verdana" panose="020B0604030504040204" pitchFamily="34" charset="0"/>
                <a:ea typeface="Verdana" panose="020B0604030504040204" pitchFamily="34" charset="0"/>
                <a:cs typeface="Arial" pitchFamily="34" charset="0"/>
              </a:rPr>
            </a:br>
            <a:r>
              <a:rPr lang="fr-FR" sz="2000" b="1" dirty="0">
                <a:solidFill>
                  <a:srgbClr val="E74610"/>
                </a:solidFill>
                <a:latin typeface="Verdana" panose="020B0604030504040204" pitchFamily="34" charset="0"/>
                <a:ea typeface="Verdana" panose="020B0604030504040204" pitchFamily="34" charset="0"/>
                <a:cs typeface="Arial" pitchFamily="34" charset="0"/>
              </a:rPr>
              <a:t/>
            </a:r>
            <a:br>
              <a:rPr lang="fr-FR" sz="2000" b="1" dirty="0">
                <a:solidFill>
                  <a:srgbClr val="E74610"/>
                </a:solidFill>
                <a:latin typeface="Verdana" panose="020B0604030504040204" pitchFamily="34" charset="0"/>
                <a:ea typeface="Verdana" panose="020B0604030504040204" pitchFamily="34" charset="0"/>
                <a:cs typeface="Arial" pitchFamily="34" charset="0"/>
              </a:rPr>
            </a:br>
            <a:r>
              <a:rPr lang="fr-FR" sz="1800" b="1" dirty="0">
                <a:solidFill>
                  <a:srgbClr val="E74610"/>
                </a:solidFill>
                <a:latin typeface="Verdana" panose="020B0604030504040204" pitchFamily="34" charset="0"/>
                <a:ea typeface="Verdana" panose="020B0604030504040204" pitchFamily="34" charset="0"/>
                <a:cs typeface="Arial" pitchFamily="34" charset="0"/>
              </a:rPr>
              <a:t>Tronc commun+++, mutualisation UE ressources humaines avec MSTM, spécialisation + </a:t>
            </a:r>
          </a:p>
        </p:txBody>
      </p:sp>
      <p:sp>
        <p:nvSpPr>
          <p:cNvPr id="3" name="Rectangle 2">
            <a:extLst>
              <a:ext uri="{FF2B5EF4-FFF2-40B4-BE49-F238E27FC236}">
                <a16:creationId xmlns:a16="http://schemas.microsoft.com/office/drawing/2014/main" id="{45A3B906-5204-A947-B246-2AEFCBDC301D}"/>
              </a:ext>
            </a:extLst>
          </p:cNvPr>
          <p:cNvSpPr/>
          <p:nvPr/>
        </p:nvSpPr>
        <p:spPr>
          <a:xfrm>
            <a:off x="493724" y="1778483"/>
            <a:ext cx="1272000" cy="4320000"/>
          </a:xfrm>
          <a:prstGeom prst="rect">
            <a:avLst/>
          </a:prstGeom>
          <a:no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 name="Rectangle 12">
            <a:extLst>
              <a:ext uri="{FF2B5EF4-FFF2-40B4-BE49-F238E27FC236}">
                <a16:creationId xmlns:a16="http://schemas.microsoft.com/office/drawing/2014/main" id="{E7CF43BD-434E-1E4D-A86F-3552241F3810}"/>
              </a:ext>
            </a:extLst>
          </p:cNvPr>
          <p:cNvSpPr/>
          <p:nvPr/>
        </p:nvSpPr>
        <p:spPr>
          <a:xfrm>
            <a:off x="514750" y="1769344"/>
            <a:ext cx="1247228" cy="3024000"/>
          </a:xfrm>
          <a:prstGeom prst="rect">
            <a:avLst/>
          </a:prstGeom>
          <a:solidFill>
            <a:srgbClr val="E74610"/>
          </a:solidFill>
          <a:ln w="38100">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endParaRPr lang="fr-FR" dirty="0"/>
          </a:p>
          <a:p>
            <a:pPr algn="ctr"/>
            <a:r>
              <a:rPr lang="fr-FR" dirty="0">
                <a:latin typeface="Verdana" panose="020B0604030504040204" pitchFamily="34" charset="0"/>
                <a:ea typeface="Verdana" panose="020B0604030504040204" pitchFamily="34" charset="0"/>
              </a:rPr>
              <a:t>9 </a:t>
            </a:r>
          </a:p>
          <a:p>
            <a:pPr algn="ctr"/>
            <a:r>
              <a:rPr lang="fr-FR" dirty="0">
                <a:latin typeface="Verdana" panose="020B0604030504040204" pitchFamily="34" charset="0"/>
                <a:ea typeface="Verdana" panose="020B0604030504040204" pitchFamily="34" charset="0"/>
              </a:rPr>
              <a:t>ECTS</a:t>
            </a:r>
          </a:p>
          <a:p>
            <a:pPr algn="ctr"/>
            <a:endParaRPr lang="fr-FR" dirty="0">
              <a:latin typeface="Verdana" panose="020B0604030504040204" pitchFamily="34" charset="0"/>
              <a:ea typeface="Verdana" panose="020B0604030504040204" pitchFamily="34" charset="0"/>
            </a:endParaRPr>
          </a:p>
          <a:p>
            <a:pPr algn="ctr"/>
            <a:endParaRPr lang="fr-FR" dirty="0">
              <a:latin typeface="Verdana" panose="020B0604030504040204" pitchFamily="34" charset="0"/>
              <a:ea typeface="Verdana" panose="020B0604030504040204" pitchFamily="34" charset="0"/>
            </a:endParaRPr>
          </a:p>
          <a:p>
            <a:pPr algn="ctr"/>
            <a:endParaRPr lang="fr-FR" dirty="0">
              <a:latin typeface="Verdana" panose="020B0604030504040204" pitchFamily="34" charset="0"/>
              <a:ea typeface="Verdana" panose="020B0604030504040204" pitchFamily="34" charset="0"/>
            </a:endParaRPr>
          </a:p>
          <a:p>
            <a:pPr algn="ctr"/>
            <a:r>
              <a:rPr lang="fr-FR" dirty="0">
                <a:latin typeface="Verdana" panose="020B0604030504040204" pitchFamily="34" charset="0"/>
                <a:ea typeface="Verdana" panose="020B0604030504040204" pitchFamily="34" charset="0"/>
              </a:rPr>
              <a:t>12</a:t>
            </a:r>
          </a:p>
          <a:p>
            <a:pPr algn="ctr"/>
            <a:r>
              <a:rPr lang="fr-FR" dirty="0">
                <a:latin typeface="Verdana" panose="020B0604030504040204" pitchFamily="34" charset="0"/>
                <a:ea typeface="Verdana" panose="020B0604030504040204" pitchFamily="34" charset="0"/>
              </a:rPr>
              <a:t>ECTS</a:t>
            </a:r>
          </a:p>
        </p:txBody>
      </p:sp>
      <p:sp>
        <p:nvSpPr>
          <p:cNvPr id="14" name="Rectangle 13">
            <a:extLst>
              <a:ext uri="{FF2B5EF4-FFF2-40B4-BE49-F238E27FC236}">
                <a16:creationId xmlns:a16="http://schemas.microsoft.com/office/drawing/2014/main" id="{4F7125D6-F280-7047-B36C-155B9F489016}"/>
              </a:ext>
            </a:extLst>
          </p:cNvPr>
          <p:cNvSpPr/>
          <p:nvPr/>
        </p:nvSpPr>
        <p:spPr>
          <a:xfrm>
            <a:off x="514750" y="4793344"/>
            <a:ext cx="1247228" cy="1296000"/>
          </a:xfrm>
          <a:prstGeom prst="rect">
            <a:avLst/>
          </a:prstGeom>
          <a:solidFill>
            <a:srgbClr val="00B050"/>
          </a:solidFill>
          <a:ln w="381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t>9</a:t>
            </a:r>
          </a:p>
          <a:p>
            <a:pPr algn="ctr"/>
            <a:r>
              <a:rPr lang="fr-FR" dirty="0"/>
              <a:t>ECTS</a:t>
            </a:r>
          </a:p>
        </p:txBody>
      </p:sp>
      <p:sp>
        <p:nvSpPr>
          <p:cNvPr id="5" name="TextBox 4">
            <a:extLst>
              <a:ext uri="{FF2B5EF4-FFF2-40B4-BE49-F238E27FC236}">
                <a16:creationId xmlns:a16="http://schemas.microsoft.com/office/drawing/2014/main" id="{73885422-7A00-EC44-B8D9-68B32AFCE9DD}"/>
              </a:ext>
            </a:extLst>
          </p:cNvPr>
          <p:cNvSpPr txBox="1"/>
          <p:nvPr/>
        </p:nvSpPr>
        <p:spPr>
          <a:xfrm>
            <a:off x="742744" y="1376855"/>
            <a:ext cx="877163" cy="369332"/>
          </a:xfrm>
          <a:prstGeom prst="rect">
            <a:avLst/>
          </a:prstGeom>
          <a:noFill/>
        </p:spPr>
        <p:txBody>
          <a:bodyPr wrap="none" rtlCol="0">
            <a:spAutoFit/>
          </a:bodyPr>
          <a:lstStyle/>
          <a:p>
            <a:r>
              <a:rPr lang="fr-FR" b="1" dirty="0">
                <a:solidFill>
                  <a:schemeClr val="bg1"/>
                </a:solidFill>
                <a:latin typeface="Verdana" panose="020B0604030504040204" pitchFamily="34" charset="0"/>
                <a:ea typeface="Verdana" panose="020B0604030504040204" pitchFamily="34" charset="0"/>
                <a:cs typeface="Arial" panose="020B0604020202020204" pitchFamily="34" charset="0"/>
              </a:rPr>
              <a:t>APAS</a:t>
            </a:r>
          </a:p>
        </p:txBody>
      </p:sp>
      <p:sp>
        <p:nvSpPr>
          <p:cNvPr id="15" name="Rectangle 14">
            <a:extLst>
              <a:ext uri="{FF2B5EF4-FFF2-40B4-BE49-F238E27FC236}">
                <a16:creationId xmlns:a16="http://schemas.microsoft.com/office/drawing/2014/main" id="{30561855-BF09-6D42-A7E1-CBA9D8C639D3}"/>
              </a:ext>
            </a:extLst>
          </p:cNvPr>
          <p:cNvSpPr/>
          <p:nvPr/>
        </p:nvSpPr>
        <p:spPr>
          <a:xfrm>
            <a:off x="2318633" y="1783739"/>
            <a:ext cx="1272000" cy="4320000"/>
          </a:xfrm>
          <a:prstGeom prst="rect">
            <a:avLst/>
          </a:prstGeom>
          <a:no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49B6D4C0-2348-9A49-AA87-72364ADE8847}"/>
              </a:ext>
            </a:extLst>
          </p:cNvPr>
          <p:cNvSpPr/>
          <p:nvPr/>
        </p:nvSpPr>
        <p:spPr>
          <a:xfrm>
            <a:off x="2339659" y="1788999"/>
            <a:ext cx="1247228" cy="3024000"/>
          </a:xfrm>
          <a:prstGeom prst="rect">
            <a:avLst/>
          </a:prstGeom>
          <a:solidFill>
            <a:srgbClr val="E74610"/>
          </a:solidFill>
          <a:ln w="38100">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endParaRPr lang="fr-FR" dirty="0"/>
          </a:p>
          <a:p>
            <a:pPr algn="ctr"/>
            <a:r>
              <a:rPr lang="fr-FR" dirty="0">
                <a:latin typeface="Verdana" panose="020B0604030504040204" pitchFamily="34" charset="0"/>
                <a:ea typeface="Verdana" panose="020B0604030504040204" pitchFamily="34" charset="0"/>
              </a:rPr>
              <a:t>9 </a:t>
            </a:r>
          </a:p>
          <a:p>
            <a:pPr algn="ctr"/>
            <a:r>
              <a:rPr lang="fr-FR" dirty="0">
                <a:latin typeface="Verdana" panose="020B0604030504040204" pitchFamily="34" charset="0"/>
                <a:ea typeface="Verdana" panose="020B0604030504040204" pitchFamily="34" charset="0"/>
              </a:rPr>
              <a:t>ECTS</a:t>
            </a:r>
          </a:p>
          <a:p>
            <a:pPr algn="ctr"/>
            <a:endParaRPr lang="fr-FR" dirty="0">
              <a:latin typeface="Verdana" panose="020B0604030504040204" pitchFamily="34" charset="0"/>
              <a:ea typeface="Verdana" panose="020B0604030504040204" pitchFamily="34" charset="0"/>
            </a:endParaRPr>
          </a:p>
          <a:p>
            <a:pPr algn="ctr"/>
            <a:endParaRPr lang="fr-FR" dirty="0">
              <a:latin typeface="Verdana" panose="020B0604030504040204" pitchFamily="34" charset="0"/>
              <a:ea typeface="Verdana" panose="020B0604030504040204" pitchFamily="34" charset="0"/>
            </a:endParaRPr>
          </a:p>
          <a:p>
            <a:pPr algn="ctr"/>
            <a:endParaRPr lang="fr-FR" dirty="0">
              <a:latin typeface="Verdana" panose="020B0604030504040204" pitchFamily="34" charset="0"/>
              <a:ea typeface="Verdana" panose="020B0604030504040204" pitchFamily="34" charset="0"/>
            </a:endParaRPr>
          </a:p>
          <a:p>
            <a:pPr algn="ctr"/>
            <a:r>
              <a:rPr lang="fr-FR" dirty="0">
                <a:latin typeface="Verdana" panose="020B0604030504040204" pitchFamily="34" charset="0"/>
                <a:ea typeface="Verdana" panose="020B0604030504040204" pitchFamily="34" charset="0"/>
              </a:rPr>
              <a:t>12</a:t>
            </a:r>
          </a:p>
          <a:p>
            <a:pPr algn="ctr"/>
            <a:r>
              <a:rPr lang="fr-FR" dirty="0">
                <a:latin typeface="Verdana" panose="020B0604030504040204" pitchFamily="34" charset="0"/>
                <a:ea typeface="Verdana" panose="020B0604030504040204" pitchFamily="34" charset="0"/>
              </a:rPr>
              <a:t>ECTS</a:t>
            </a:r>
          </a:p>
        </p:txBody>
      </p:sp>
      <p:sp>
        <p:nvSpPr>
          <p:cNvPr id="17" name="Rectangle 16">
            <a:extLst>
              <a:ext uri="{FF2B5EF4-FFF2-40B4-BE49-F238E27FC236}">
                <a16:creationId xmlns:a16="http://schemas.microsoft.com/office/drawing/2014/main" id="{399C6B07-D4A3-C54C-BCB0-9ECC7BDE12FD}"/>
              </a:ext>
            </a:extLst>
          </p:cNvPr>
          <p:cNvSpPr/>
          <p:nvPr/>
        </p:nvSpPr>
        <p:spPr>
          <a:xfrm>
            <a:off x="2339659" y="4798600"/>
            <a:ext cx="1247228" cy="1296000"/>
          </a:xfrm>
          <a:prstGeom prst="rect">
            <a:avLst/>
          </a:prstGeom>
          <a:solidFill>
            <a:srgbClr val="00B050"/>
          </a:solidFill>
          <a:ln w="381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t>9</a:t>
            </a:r>
          </a:p>
          <a:p>
            <a:pPr algn="ctr"/>
            <a:r>
              <a:rPr lang="fr-FR" dirty="0"/>
              <a:t>ECTS</a:t>
            </a:r>
          </a:p>
        </p:txBody>
      </p:sp>
      <p:sp>
        <p:nvSpPr>
          <p:cNvPr id="18" name="TextBox 17">
            <a:extLst>
              <a:ext uri="{FF2B5EF4-FFF2-40B4-BE49-F238E27FC236}">
                <a16:creationId xmlns:a16="http://schemas.microsoft.com/office/drawing/2014/main" id="{08FC9584-2955-B245-B139-5F487887DC47}"/>
              </a:ext>
            </a:extLst>
          </p:cNvPr>
          <p:cNvSpPr txBox="1"/>
          <p:nvPr/>
        </p:nvSpPr>
        <p:spPr>
          <a:xfrm>
            <a:off x="2461124" y="1382111"/>
            <a:ext cx="870751" cy="369332"/>
          </a:xfrm>
          <a:prstGeom prst="rect">
            <a:avLst/>
          </a:prstGeom>
          <a:noFill/>
        </p:spPr>
        <p:txBody>
          <a:bodyPr wrap="none" rtlCol="0">
            <a:spAutoFit/>
          </a:bodyPr>
          <a:lstStyle/>
          <a:p>
            <a:r>
              <a:rPr lang="fr-FR" b="1" dirty="0">
                <a:solidFill>
                  <a:schemeClr val="bg1"/>
                </a:solidFill>
                <a:latin typeface="Verdana" panose="020B0604030504040204" pitchFamily="34" charset="0"/>
                <a:ea typeface="Verdana" panose="020B0604030504040204" pitchFamily="34" charset="0"/>
                <a:cs typeface="Arial" panose="020B0604020202020204" pitchFamily="34" charset="0"/>
              </a:rPr>
              <a:t>EOPS</a:t>
            </a:r>
          </a:p>
        </p:txBody>
      </p:sp>
      <p:sp>
        <p:nvSpPr>
          <p:cNvPr id="19" name="Rectangle 18">
            <a:extLst>
              <a:ext uri="{FF2B5EF4-FFF2-40B4-BE49-F238E27FC236}">
                <a16:creationId xmlns:a16="http://schemas.microsoft.com/office/drawing/2014/main" id="{4E5D7FDE-1257-6E4A-BB60-C24F0CDBA037}"/>
              </a:ext>
            </a:extLst>
          </p:cNvPr>
          <p:cNvSpPr/>
          <p:nvPr/>
        </p:nvSpPr>
        <p:spPr>
          <a:xfrm>
            <a:off x="4147743" y="1788994"/>
            <a:ext cx="1272000" cy="4320000"/>
          </a:xfrm>
          <a:prstGeom prst="rect">
            <a:avLst/>
          </a:prstGeom>
          <a:no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0" name="Rectangle 19">
            <a:extLst>
              <a:ext uri="{FF2B5EF4-FFF2-40B4-BE49-F238E27FC236}">
                <a16:creationId xmlns:a16="http://schemas.microsoft.com/office/drawing/2014/main" id="{859B2B95-72F4-1744-8739-A8051FF50757}"/>
              </a:ext>
            </a:extLst>
          </p:cNvPr>
          <p:cNvSpPr/>
          <p:nvPr/>
        </p:nvSpPr>
        <p:spPr>
          <a:xfrm>
            <a:off x="4168769" y="1783744"/>
            <a:ext cx="1247228" cy="3024000"/>
          </a:xfrm>
          <a:prstGeom prst="rect">
            <a:avLst/>
          </a:prstGeom>
          <a:solidFill>
            <a:srgbClr val="E74610"/>
          </a:solidFill>
          <a:ln w="38100">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endParaRPr lang="fr-FR" dirty="0"/>
          </a:p>
          <a:p>
            <a:pPr algn="ctr"/>
            <a:r>
              <a:rPr lang="fr-FR" dirty="0">
                <a:latin typeface="Verdana" panose="020B0604030504040204" pitchFamily="34" charset="0"/>
                <a:ea typeface="Verdana" panose="020B0604030504040204" pitchFamily="34" charset="0"/>
              </a:rPr>
              <a:t>9 </a:t>
            </a:r>
          </a:p>
          <a:p>
            <a:pPr algn="ctr"/>
            <a:r>
              <a:rPr lang="fr-FR" dirty="0">
                <a:latin typeface="Verdana" panose="020B0604030504040204" pitchFamily="34" charset="0"/>
                <a:ea typeface="Verdana" panose="020B0604030504040204" pitchFamily="34" charset="0"/>
              </a:rPr>
              <a:t>ECTS</a:t>
            </a:r>
          </a:p>
          <a:p>
            <a:pPr algn="ctr"/>
            <a:endParaRPr lang="fr-FR" dirty="0">
              <a:latin typeface="Verdana" panose="020B0604030504040204" pitchFamily="34" charset="0"/>
              <a:ea typeface="Verdana" panose="020B0604030504040204" pitchFamily="34" charset="0"/>
            </a:endParaRPr>
          </a:p>
          <a:p>
            <a:pPr algn="ctr"/>
            <a:endParaRPr lang="fr-FR" dirty="0">
              <a:latin typeface="Verdana" panose="020B0604030504040204" pitchFamily="34" charset="0"/>
              <a:ea typeface="Verdana" panose="020B0604030504040204" pitchFamily="34" charset="0"/>
            </a:endParaRPr>
          </a:p>
          <a:p>
            <a:pPr algn="ctr"/>
            <a:endParaRPr lang="fr-FR" dirty="0">
              <a:latin typeface="Verdana" panose="020B0604030504040204" pitchFamily="34" charset="0"/>
              <a:ea typeface="Verdana" panose="020B0604030504040204" pitchFamily="34" charset="0"/>
            </a:endParaRPr>
          </a:p>
          <a:p>
            <a:pPr algn="ctr"/>
            <a:r>
              <a:rPr lang="fr-FR" dirty="0">
                <a:latin typeface="Verdana" panose="020B0604030504040204" pitchFamily="34" charset="0"/>
                <a:ea typeface="Verdana" panose="020B0604030504040204" pitchFamily="34" charset="0"/>
              </a:rPr>
              <a:t>12</a:t>
            </a:r>
          </a:p>
          <a:p>
            <a:pPr algn="ctr"/>
            <a:r>
              <a:rPr lang="fr-FR" dirty="0">
                <a:latin typeface="Verdana" panose="020B0604030504040204" pitchFamily="34" charset="0"/>
                <a:ea typeface="Verdana" panose="020B0604030504040204" pitchFamily="34" charset="0"/>
              </a:rPr>
              <a:t>ECTS</a:t>
            </a:r>
          </a:p>
        </p:txBody>
      </p:sp>
      <p:sp>
        <p:nvSpPr>
          <p:cNvPr id="21" name="Rectangle 20">
            <a:extLst>
              <a:ext uri="{FF2B5EF4-FFF2-40B4-BE49-F238E27FC236}">
                <a16:creationId xmlns:a16="http://schemas.microsoft.com/office/drawing/2014/main" id="{8A641762-78C5-304B-924E-4E4A0AE61C8A}"/>
              </a:ext>
            </a:extLst>
          </p:cNvPr>
          <p:cNvSpPr/>
          <p:nvPr/>
        </p:nvSpPr>
        <p:spPr>
          <a:xfrm>
            <a:off x="4168769" y="4803855"/>
            <a:ext cx="1247228" cy="1296000"/>
          </a:xfrm>
          <a:prstGeom prst="rect">
            <a:avLst/>
          </a:prstGeom>
          <a:solidFill>
            <a:srgbClr val="00B050"/>
          </a:solidFill>
          <a:ln w="381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t>9</a:t>
            </a:r>
          </a:p>
          <a:p>
            <a:pPr algn="ctr"/>
            <a:r>
              <a:rPr lang="fr-FR" dirty="0"/>
              <a:t>ECTS</a:t>
            </a:r>
          </a:p>
        </p:txBody>
      </p:sp>
      <p:sp>
        <p:nvSpPr>
          <p:cNvPr id="22" name="TextBox 21">
            <a:extLst>
              <a:ext uri="{FF2B5EF4-FFF2-40B4-BE49-F238E27FC236}">
                <a16:creationId xmlns:a16="http://schemas.microsoft.com/office/drawing/2014/main" id="{D92F391E-7CE1-2243-BDC3-3422047F09CD}"/>
              </a:ext>
            </a:extLst>
          </p:cNvPr>
          <p:cNvSpPr txBox="1"/>
          <p:nvPr/>
        </p:nvSpPr>
        <p:spPr>
          <a:xfrm>
            <a:off x="4387882" y="1387366"/>
            <a:ext cx="886781" cy="369332"/>
          </a:xfrm>
          <a:prstGeom prst="rect">
            <a:avLst/>
          </a:prstGeom>
          <a:noFill/>
        </p:spPr>
        <p:txBody>
          <a:bodyPr wrap="none" rtlCol="0">
            <a:spAutoFit/>
          </a:bodyPr>
          <a:lstStyle/>
          <a:p>
            <a:r>
              <a:rPr lang="fr-FR" b="1" dirty="0">
                <a:solidFill>
                  <a:schemeClr val="bg1"/>
                </a:solidFill>
                <a:latin typeface="Verdana" panose="020B0604030504040204" pitchFamily="34" charset="0"/>
                <a:ea typeface="Verdana" panose="020B0604030504040204" pitchFamily="34" charset="0"/>
                <a:cs typeface="Arial" panose="020B0604020202020204" pitchFamily="34" charset="0"/>
              </a:rPr>
              <a:t>ISMH</a:t>
            </a:r>
          </a:p>
        </p:txBody>
      </p:sp>
      <p:sp>
        <p:nvSpPr>
          <p:cNvPr id="23" name="Rectangle 22">
            <a:extLst>
              <a:ext uri="{FF2B5EF4-FFF2-40B4-BE49-F238E27FC236}">
                <a16:creationId xmlns:a16="http://schemas.microsoft.com/office/drawing/2014/main" id="{A79467E7-91B4-EC46-A761-94DB0D4C54E7}"/>
              </a:ext>
            </a:extLst>
          </p:cNvPr>
          <p:cNvSpPr/>
          <p:nvPr/>
        </p:nvSpPr>
        <p:spPr>
          <a:xfrm>
            <a:off x="6088056" y="1794249"/>
            <a:ext cx="1272000" cy="4320000"/>
          </a:xfrm>
          <a:prstGeom prst="rect">
            <a:avLst/>
          </a:prstGeom>
          <a:no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4" name="Rectangle 23">
            <a:extLst>
              <a:ext uri="{FF2B5EF4-FFF2-40B4-BE49-F238E27FC236}">
                <a16:creationId xmlns:a16="http://schemas.microsoft.com/office/drawing/2014/main" id="{61382048-1E2C-0440-B7E2-F5E03CAD9D1A}"/>
              </a:ext>
            </a:extLst>
          </p:cNvPr>
          <p:cNvSpPr/>
          <p:nvPr/>
        </p:nvSpPr>
        <p:spPr>
          <a:xfrm>
            <a:off x="6109082" y="1799509"/>
            <a:ext cx="1247228" cy="3024000"/>
          </a:xfrm>
          <a:prstGeom prst="rect">
            <a:avLst/>
          </a:prstGeom>
          <a:solidFill>
            <a:srgbClr val="E74610"/>
          </a:solidFill>
          <a:ln w="38100">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endParaRPr lang="fr-FR" dirty="0"/>
          </a:p>
          <a:p>
            <a:pPr algn="ctr"/>
            <a:r>
              <a:rPr lang="fr-FR" dirty="0">
                <a:latin typeface="Verdana" panose="020B0604030504040204" pitchFamily="34" charset="0"/>
                <a:ea typeface="Verdana" panose="020B0604030504040204" pitchFamily="34" charset="0"/>
              </a:rPr>
              <a:t>9 </a:t>
            </a:r>
          </a:p>
          <a:p>
            <a:pPr algn="ctr"/>
            <a:r>
              <a:rPr lang="fr-FR" dirty="0">
                <a:latin typeface="Verdana" panose="020B0604030504040204" pitchFamily="34" charset="0"/>
                <a:ea typeface="Verdana" panose="020B0604030504040204" pitchFamily="34" charset="0"/>
              </a:rPr>
              <a:t>ECTS</a:t>
            </a:r>
          </a:p>
          <a:p>
            <a:pPr algn="ctr"/>
            <a:endParaRPr lang="fr-FR" dirty="0">
              <a:latin typeface="Verdana" panose="020B0604030504040204" pitchFamily="34" charset="0"/>
              <a:ea typeface="Verdana" panose="020B0604030504040204" pitchFamily="34" charset="0"/>
            </a:endParaRPr>
          </a:p>
          <a:p>
            <a:pPr algn="ctr"/>
            <a:endParaRPr lang="fr-FR" dirty="0">
              <a:latin typeface="Verdana" panose="020B0604030504040204" pitchFamily="34" charset="0"/>
              <a:ea typeface="Verdana" panose="020B0604030504040204" pitchFamily="34" charset="0"/>
            </a:endParaRPr>
          </a:p>
          <a:p>
            <a:pPr algn="ctr"/>
            <a:endParaRPr lang="fr-FR" dirty="0">
              <a:latin typeface="Verdana" panose="020B0604030504040204" pitchFamily="34" charset="0"/>
              <a:ea typeface="Verdana" panose="020B0604030504040204" pitchFamily="34" charset="0"/>
            </a:endParaRPr>
          </a:p>
          <a:p>
            <a:pPr algn="ctr"/>
            <a:r>
              <a:rPr lang="fr-FR" dirty="0">
                <a:latin typeface="Verdana" panose="020B0604030504040204" pitchFamily="34" charset="0"/>
                <a:ea typeface="Verdana" panose="020B0604030504040204" pitchFamily="34" charset="0"/>
              </a:rPr>
              <a:t>12</a:t>
            </a:r>
          </a:p>
          <a:p>
            <a:pPr algn="ctr"/>
            <a:r>
              <a:rPr lang="fr-FR" dirty="0">
                <a:latin typeface="Verdana" panose="020B0604030504040204" pitchFamily="34" charset="0"/>
                <a:ea typeface="Verdana" panose="020B0604030504040204" pitchFamily="34" charset="0"/>
              </a:rPr>
              <a:t>ECTS</a:t>
            </a:r>
          </a:p>
        </p:txBody>
      </p:sp>
      <p:sp>
        <p:nvSpPr>
          <p:cNvPr id="25" name="Rectangle 24">
            <a:extLst>
              <a:ext uri="{FF2B5EF4-FFF2-40B4-BE49-F238E27FC236}">
                <a16:creationId xmlns:a16="http://schemas.microsoft.com/office/drawing/2014/main" id="{1655E722-7F65-A048-B422-0DB919CE2143}"/>
              </a:ext>
            </a:extLst>
          </p:cNvPr>
          <p:cNvSpPr/>
          <p:nvPr/>
        </p:nvSpPr>
        <p:spPr>
          <a:xfrm>
            <a:off x="6109082" y="4809109"/>
            <a:ext cx="1247228" cy="1296000"/>
          </a:xfrm>
          <a:prstGeom prst="rect">
            <a:avLst/>
          </a:prstGeom>
          <a:solidFill>
            <a:srgbClr val="00B050"/>
          </a:solidFill>
          <a:ln w="381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t>9</a:t>
            </a:r>
          </a:p>
          <a:p>
            <a:pPr algn="ctr"/>
            <a:r>
              <a:rPr lang="fr-FR" dirty="0"/>
              <a:t>ECTS</a:t>
            </a:r>
          </a:p>
        </p:txBody>
      </p:sp>
      <p:sp>
        <p:nvSpPr>
          <p:cNvPr id="26" name="TextBox 25">
            <a:extLst>
              <a:ext uri="{FF2B5EF4-FFF2-40B4-BE49-F238E27FC236}">
                <a16:creationId xmlns:a16="http://schemas.microsoft.com/office/drawing/2014/main" id="{9764F50F-0492-A742-9614-5658F08C8E6D}"/>
              </a:ext>
            </a:extLst>
          </p:cNvPr>
          <p:cNvSpPr txBox="1"/>
          <p:nvPr/>
        </p:nvSpPr>
        <p:spPr>
          <a:xfrm>
            <a:off x="6337076" y="1392621"/>
            <a:ext cx="753732" cy="369332"/>
          </a:xfrm>
          <a:prstGeom prst="rect">
            <a:avLst/>
          </a:prstGeom>
          <a:noFill/>
        </p:spPr>
        <p:txBody>
          <a:bodyPr wrap="none" rtlCol="0">
            <a:spAutoFit/>
          </a:bodyPr>
          <a:lstStyle/>
          <a:p>
            <a:r>
              <a:rPr lang="fr-FR" b="1" dirty="0">
                <a:solidFill>
                  <a:schemeClr val="bg1"/>
                </a:solidFill>
                <a:latin typeface="Verdana" panose="020B0604030504040204" pitchFamily="34" charset="0"/>
                <a:ea typeface="Verdana" panose="020B0604030504040204" pitchFamily="34" charset="0"/>
                <a:cs typeface="Arial" panose="020B0604020202020204" pitchFamily="34" charset="0"/>
              </a:rPr>
              <a:t>MEH</a:t>
            </a:r>
          </a:p>
        </p:txBody>
      </p:sp>
      <p:sp>
        <p:nvSpPr>
          <p:cNvPr id="27" name="Rectangle 26">
            <a:extLst>
              <a:ext uri="{FF2B5EF4-FFF2-40B4-BE49-F238E27FC236}">
                <a16:creationId xmlns:a16="http://schemas.microsoft.com/office/drawing/2014/main" id="{9B029891-9275-CE4A-B363-34E0596631AE}"/>
              </a:ext>
            </a:extLst>
          </p:cNvPr>
          <p:cNvSpPr/>
          <p:nvPr/>
        </p:nvSpPr>
        <p:spPr>
          <a:xfrm>
            <a:off x="10328128" y="1799505"/>
            <a:ext cx="1272000" cy="4320000"/>
          </a:xfrm>
          <a:prstGeom prst="rect">
            <a:avLst/>
          </a:prstGeom>
          <a:no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8" name="Rectangle 27">
            <a:extLst>
              <a:ext uri="{FF2B5EF4-FFF2-40B4-BE49-F238E27FC236}">
                <a16:creationId xmlns:a16="http://schemas.microsoft.com/office/drawing/2014/main" id="{A2FF73FD-07A2-1D40-8601-9F916B06A71F}"/>
              </a:ext>
            </a:extLst>
          </p:cNvPr>
          <p:cNvSpPr/>
          <p:nvPr/>
        </p:nvSpPr>
        <p:spPr>
          <a:xfrm>
            <a:off x="10349154" y="3087017"/>
            <a:ext cx="1247228" cy="3024000"/>
          </a:xfrm>
          <a:prstGeom prst="rect">
            <a:avLst/>
          </a:prstGeom>
          <a:solidFill>
            <a:srgbClr val="00B050"/>
          </a:solidFill>
          <a:ln w="381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t>21 </a:t>
            </a:r>
          </a:p>
          <a:p>
            <a:pPr algn="ctr"/>
            <a:r>
              <a:rPr lang="fr-FR" dirty="0"/>
              <a:t>ECTS</a:t>
            </a:r>
          </a:p>
        </p:txBody>
      </p:sp>
      <p:sp>
        <p:nvSpPr>
          <p:cNvPr id="29" name="Rectangle 28">
            <a:extLst>
              <a:ext uri="{FF2B5EF4-FFF2-40B4-BE49-F238E27FC236}">
                <a16:creationId xmlns:a16="http://schemas.microsoft.com/office/drawing/2014/main" id="{A20FF8D7-E7AE-6247-81C2-7F54BAB65984}"/>
              </a:ext>
            </a:extLst>
          </p:cNvPr>
          <p:cNvSpPr/>
          <p:nvPr/>
        </p:nvSpPr>
        <p:spPr>
          <a:xfrm>
            <a:off x="10349154" y="1808417"/>
            <a:ext cx="1247228" cy="1296000"/>
          </a:xfrm>
          <a:prstGeom prst="rect">
            <a:avLst/>
          </a:prstGeom>
          <a:solidFill>
            <a:srgbClr val="E74610"/>
          </a:solidFill>
          <a:ln w="38100">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endParaRPr lang="fr-FR" dirty="0">
              <a:latin typeface="Verdana" panose="020B0604030504040204" pitchFamily="34" charset="0"/>
              <a:ea typeface="Verdana" panose="020B0604030504040204" pitchFamily="34" charset="0"/>
            </a:endParaRPr>
          </a:p>
          <a:p>
            <a:pPr algn="ctr"/>
            <a:r>
              <a:rPr lang="fr-FR" dirty="0">
                <a:latin typeface="Verdana" panose="020B0604030504040204" pitchFamily="34" charset="0"/>
                <a:ea typeface="Verdana" panose="020B0604030504040204" pitchFamily="34" charset="0"/>
              </a:rPr>
              <a:t>9</a:t>
            </a:r>
          </a:p>
          <a:p>
            <a:pPr algn="ctr"/>
            <a:r>
              <a:rPr lang="fr-FR" dirty="0">
                <a:latin typeface="Verdana" panose="020B0604030504040204" pitchFamily="34" charset="0"/>
                <a:ea typeface="Verdana" panose="020B0604030504040204" pitchFamily="34" charset="0"/>
              </a:rPr>
              <a:t>ECTS</a:t>
            </a:r>
          </a:p>
        </p:txBody>
      </p:sp>
      <p:sp>
        <p:nvSpPr>
          <p:cNvPr id="30" name="TextBox 29">
            <a:extLst>
              <a:ext uri="{FF2B5EF4-FFF2-40B4-BE49-F238E27FC236}">
                <a16:creationId xmlns:a16="http://schemas.microsoft.com/office/drawing/2014/main" id="{EA50BB4D-C5FD-6E4E-8D17-C2F084E56B8A}"/>
              </a:ext>
            </a:extLst>
          </p:cNvPr>
          <p:cNvSpPr txBox="1"/>
          <p:nvPr/>
        </p:nvSpPr>
        <p:spPr>
          <a:xfrm>
            <a:off x="10426231" y="1397877"/>
            <a:ext cx="941283" cy="369332"/>
          </a:xfrm>
          <a:prstGeom prst="rect">
            <a:avLst/>
          </a:prstGeom>
          <a:noFill/>
        </p:spPr>
        <p:txBody>
          <a:bodyPr wrap="none" rtlCol="0">
            <a:spAutoFit/>
          </a:bodyPr>
          <a:lstStyle/>
          <a:p>
            <a:r>
              <a:rPr lang="fr-FR" b="1" dirty="0">
                <a:solidFill>
                  <a:schemeClr val="bg1"/>
                </a:solidFill>
                <a:latin typeface="Verdana" panose="020B0604030504040204" pitchFamily="34" charset="0"/>
                <a:ea typeface="Verdana" panose="020B0604030504040204" pitchFamily="34" charset="0"/>
                <a:cs typeface="Arial" panose="020B0604020202020204" pitchFamily="34" charset="0"/>
              </a:rPr>
              <a:t>MSTM</a:t>
            </a:r>
          </a:p>
        </p:txBody>
      </p:sp>
      <p:sp>
        <p:nvSpPr>
          <p:cNvPr id="4" name="Rectangle 3">
            <a:extLst>
              <a:ext uri="{FF2B5EF4-FFF2-40B4-BE49-F238E27FC236}">
                <a16:creationId xmlns:a16="http://schemas.microsoft.com/office/drawing/2014/main" id="{0553F272-BD07-224B-A365-634D32E33802}"/>
              </a:ext>
            </a:extLst>
          </p:cNvPr>
          <p:cNvSpPr/>
          <p:nvPr/>
        </p:nvSpPr>
        <p:spPr>
          <a:xfrm>
            <a:off x="877421" y="6352983"/>
            <a:ext cx="441439" cy="228709"/>
          </a:xfrm>
          <a:prstGeom prst="rect">
            <a:avLst/>
          </a:prstGeom>
          <a:solidFill>
            <a:srgbClr val="E7461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1" name="Rectangle 30">
            <a:extLst>
              <a:ext uri="{FF2B5EF4-FFF2-40B4-BE49-F238E27FC236}">
                <a16:creationId xmlns:a16="http://schemas.microsoft.com/office/drawing/2014/main" id="{8C6BF134-3599-ED4F-B808-E705F6FCAD66}"/>
              </a:ext>
            </a:extLst>
          </p:cNvPr>
          <p:cNvSpPr/>
          <p:nvPr/>
        </p:nvSpPr>
        <p:spPr>
          <a:xfrm>
            <a:off x="3664603" y="6352983"/>
            <a:ext cx="441439" cy="228709"/>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TextBox 8">
            <a:extLst>
              <a:ext uri="{FF2B5EF4-FFF2-40B4-BE49-F238E27FC236}">
                <a16:creationId xmlns:a16="http://schemas.microsoft.com/office/drawing/2014/main" id="{79736557-CA20-5547-9E34-6762D0BA3045}"/>
              </a:ext>
            </a:extLst>
          </p:cNvPr>
          <p:cNvSpPr txBox="1"/>
          <p:nvPr/>
        </p:nvSpPr>
        <p:spPr>
          <a:xfrm>
            <a:off x="1398363" y="6276159"/>
            <a:ext cx="1890133" cy="369332"/>
          </a:xfrm>
          <a:prstGeom prst="rect">
            <a:avLst/>
          </a:prstGeom>
          <a:noFill/>
        </p:spPr>
        <p:txBody>
          <a:bodyPr wrap="none" rtlCol="0">
            <a:spAutoFit/>
          </a:bodyPr>
          <a:lstStyle/>
          <a:p>
            <a:r>
              <a:rPr lang="fr-FR" dirty="0">
                <a:solidFill>
                  <a:schemeClr val="bg1"/>
                </a:solidFill>
                <a:latin typeface="Verdana" panose="020B0604030504040204" pitchFamily="34" charset="0"/>
                <a:ea typeface="Verdana" panose="020B0604030504040204" pitchFamily="34" charset="0"/>
              </a:rPr>
              <a:t>Tronc commun</a:t>
            </a:r>
          </a:p>
        </p:txBody>
      </p:sp>
      <p:sp>
        <p:nvSpPr>
          <p:cNvPr id="33" name="TextBox 32">
            <a:extLst>
              <a:ext uri="{FF2B5EF4-FFF2-40B4-BE49-F238E27FC236}">
                <a16:creationId xmlns:a16="http://schemas.microsoft.com/office/drawing/2014/main" id="{262DBBF8-26A2-AA4B-A5D6-0D359237C430}"/>
              </a:ext>
            </a:extLst>
          </p:cNvPr>
          <p:cNvSpPr txBox="1"/>
          <p:nvPr/>
        </p:nvSpPr>
        <p:spPr>
          <a:xfrm>
            <a:off x="4190175" y="6282671"/>
            <a:ext cx="1345240" cy="369332"/>
          </a:xfrm>
          <a:prstGeom prst="rect">
            <a:avLst/>
          </a:prstGeom>
          <a:noFill/>
        </p:spPr>
        <p:txBody>
          <a:bodyPr wrap="none" rtlCol="0">
            <a:spAutoFit/>
          </a:bodyPr>
          <a:lstStyle/>
          <a:p>
            <a:r>
              <a:rPr lang="fr-FR" dirty="0">
                <a:solidFill>
                  <a:schemeClr val="bg1"/>
                </a:solidFill>
                <a:latin typeface="Verdana" panose="020B0604030504040204" pitchFamily="34" charset="0"/>
                <a:ea typeface="Verdana" panose="020B0604030504040204" pitchFamily="34" charset="0"/>
              </a:rPr>
              <a:t>spécifique</a:t>
            </a:r>
          </a:p>
        </p:txBody>
      </p:sp>
      <p:cxnSp>
        <p:nvCxnSpPr>
          <p:cNvPr id="35" name="Straight Connector 34">
            <a:extLst>
              <a:ext uri="{FF2B5EF4-FFF2-40B4-BE49-F238E27FC236}">
                <a16:creationId xmlns:a16="http://schemas.microsoft.com/office/drawing/2014/main" id="{1C58B2C8-2E50-D847-BDC3-C509204C6B81}"/>
              </a:ext>
            </a:extLst>
          </p:cNvPr>
          <p:cNvCxnSpPr/>
          <p:nvPr/>
        </p:nvCxnSpPr>
        <p:spPr>
          <a:xfrm>
            <a:off x="6102082" y="3104417"/>
            <a:ext cx="1247228" cy="0"/>
          </a:xfrm>
          <a:prstGeom prst="line">
            <a:avLst/>
          </a:prstGeom>
          <a:ln w="15875">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ACFC7E9F-8CA0-AA4C-B798-826222355C9A}"/>
              </a:ext>
            </a:extLst>
          </p:cNvPr>
          <p:cNvCxnSpPr/>
          <p:nvPr/>
        </p:nvCxnSpPr>
        <p:spPr>
          <a:xfrm>
            <a:off x="4161779" y="3109675"/>
            <a:ext cx="1247228" cy="0"/>
          </a:xfrm>
          <a:prstGeom prst="line">
            <a:avLst/>
          </a:prstGeom>
          <a:ln w="15875">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CBD6C9EC-66AF-1940-A7DA-AF1E3487AAB0}"/>
              </a:ext>
            </a:extLst>
          </p:cNvPr>
          <p:cNvCxnSpPr/>
          <p:nvPr/>
        </p:nvCxnSpPr>
        <p:spPr>
          <a:xfrm>
            <a:off x="2339659" y="3104417"/>
            <a:ext cx="1247228" cy="0"/>
          </a:xfrm>
          <a:prstGeom prst="line">
            <a:avLst/>
          </a:prstGeom>
          <a:ln w="15875">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1931ECA5-0F65-994F-96A5-EEA9FDC42ED3}"/>
              </a:ext>
            </a:extLst>
          </p:cNvPr>
          <p:cNvCxnSpPr/>
          <p:nvPr/>
        </p:nvCxnSpPr>
        <p:spPr>
          <a:xfrm>
            <a:off x="514750" y="3104417"/>
            <a:ext cx="1247228" cy="0"/>
          </a:xfrm>
          <a:prstGeom prst="line">
            <a:avLst/>
          </a:prstGeom>
          <a:ln w="15875">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10" name="Double flèche horizontale 9"/>
          <p:cNvSpPr/>
          <p:nvPr/>
        </p:nvSpPr>
        <p:spPr>
          <a:xfrm>
            <a:off x="9207200" y="3439236"/>
            <a:ext cx="1032494" cy="736979"/>
          </a:xfrm>
          <a:prstGeom prst="leftRightArrow">
            <a:avLst/>
          </a:prstGeom>
          <a:solidFill>
            <a:srgbClr val="E7461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1" name="Image 40">
            <a:extLst>
              <a:ext uri="{FF2B5EF4-FFF2-40B4-BE49-F238E27FC236}">
                <a16:creationId xmlns:a16="http://schemas.microsoft.com/office/drawing/2014/main" id="{D03A8792-2A2B-4B97-AEC9-9CD01055C95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655226" y="168611"/>
            <a:ext cx="1207880" cy="681165"/>
          </a:xfrm>
          <a:prstGeom prst="rect">
            <a:avLst/>
          </a:prstGeom>
        </p:spPr>
      </p:pic>
      <p:sp>
        <p:nvSpPr>
          <p:cNvPr id="42" name="Rectangle 41">
            <a:extLst>
              <a:ext uri="{FF2B5EF4-FFF2-40B4-BE49-F238E27FC236}">
                <a16:creationId xmlns:a16="http://schemas.microsoft.com/office/drawing/2014/main" id="{445019BC-6A06-4E45-9659-A8FDE449F221}"/>
              </a:ext>
            </a:extLst>
          </p:cNvPr>
          <p:cNvSpPr/>
          <p:nvPr/>
        </p:nvSpPr>
        <p:spPr>
          <a:xfrm>
            <a:off x="742736" y="683317"/>
            <a:ext cx="609600" cy="76200"/>
          </a:xfrm>
          <a:prstGeom prst="rect">
            <a:avLst/>
          </a:prstGeom>
          <a:solidFill>
            <a:srgbClr val="E74610"/>
          </a:solidFill>
          <a:ln>
            <a:solidFill>
              <a:srgbClr val="E3061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4" name="Rectangle 33">
            <a:extLst>
              <a:ext uri="{FF2B5EF4-FFF2-40B4-BE49-F238E27FC236}">
                <a16:creationId xmlns:a16="http://schemas.microsoft.com/office/drawing/2014/main" id="{E735A5A9-9C13-449E-903D-125814420847}"/>
              </a:ext>
            </a:extLst>
          </p:cNvPr>
          <p:cNvSpPr/>
          <p:nvPr/>
        </p:nvSpPr>
        <p:spPr>
          <a:xfrm>
            <a:off x="7909460" y="1804606"/>
            <a:ext cx="1272000" cy="4320000"/>
          </a:xfrm>
          <a:prstGeom prst="rect">
            <a:avLst/>
          </a:prstGeom>
          <a:no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6" name="Rectangle 35">
            <a:extLst>
              <a:ext uri="{FF2B5EF4-FFF2-40B4-BE49-F238E27FC236}">
                <a16:creationId xmlns:a16="http://schemas.microsoft.com/office/drawing/2014/main" id="{12D9C7E2-E24C-4F23-AE9C-F8F5D6644452}"/>
              </a:ext>
            </a:extLst>
          </p:cNvPr>
          <p:cNvSpPr/>
          <p:nvPr/>
        </p:nvSpPr>
        <p:spPr>
          <a:xfrm>
            <a:off x="7930486" y="1809866"/>
            <a:ext cx="1247228" cy="3024000"/>
          </a:xfrm>
          <a:prstGeom prst="rect">
            <a:avLst/>
          </a:prstGeom>
          <a:solidFill>
            <a:srgbClr val="E74610"/>
          </a:solidFill>
          <a:ln w="38100">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endParaRPr lang="fr-FR" dirty="0"/>
          </a:p>
          <a:p>
            <a:pPr algn="ctr"/>
            <a:r>
              <a:rPr lang="fr-FR" dirty="0">
                <a:latin typeface="Verdana" panose="020B0604030504040204" pitchFamily="34" charset="0"/>
                <a:ea typeface="Verdana" panose="020B0604030504040204" pitchFamily="34" charset="0"/>
              </a:rPr>
              <a:t>9 </a:t>
            </a:r>
          </a:p>
          <a:p>
            <a:pPr algn="ctr"/>
            <a:r>
              <a:rPr lang="fr-FR" dirty="0">
                <a:latin typeface="Verdana" panose="020B0604030504040204" pitchFamily="34" charset="0"/>
                <a:ea typeface="Verdana" panose="020B0604030504040204" pitchFamily="34" charset="0"/>
              </a:rPr>
              <a:t>ECTS</a:t>
            </a:r>
          </a:p>
          <a:p>
            <a:pPr algn="ctr"/>
            <a:endParaRPr lang="fr-FR" dirty="0">
              <a:latin typeface="Verdana" panose="020B0604030504040204" pitchFamily="34" charset="0"/>
              <a:ea typeface="Verdana" panose="020B0604030504040204" pitchFamily="34" charset="0"/>
            </a:endParaRPr>
          </a:p>
          <a:p>
            <a:pPr algn="ctr"/>
            <a:endParaRPr lang="fr-FR" dirty="0">
              <a:latin typeface="Verdana" panose="020B0604030504040204" pitchFamily="34" charset="0"/>
              <a:ea typeface="Verdana" panose="020B0604030504040204" pitchFamily="34" charset="0"/>
            </a:endParaRPr>
          </a:p>
          <a:p>
            <a:pPr algn="ctr"/>
            <a:endParaRPr lang="fr-FR" dirty="0">
              <a:latin typeface="Verdana" panose="020B0604030504040204" pitchFamily="34" charset="0"/>
              <a:ea typeface="Verdana" panose="020B0604030504040204" pitchFamily="34" charset="0"/>
            </a:endParaRPr>
          </a:p>
          <a:p>
            <a:pPr algn="ctr"/>
            <a:r>
              <a:rPr lang="fr-FR" dirty="0">
                <a:latin typeface="Verdana" panose="020B0604030504040204" pitchFamily="34" charset="0"/>
                <a:ea typeface="Verdana" panose="020B0604030504040204" pitchFamily="34" charset="0"/>
              </a:rPr>
              <a:t>12</a:t>
            </a:r>
          </a:p>
          <a:p>
            <a:pPr algn="ctr"/>
            <a:r>
              <a:rPr lang="fr-FR" dirty="0">
                <a:latin typeface="Verdana" panose="020B0604030504040204" pitchFamily="34" charset="0"/>
                <a:ea typeface="Verdana" panose="020B0604030504040204" pitchFamily="34" charset="0"/>
              </a:rPr>
              <a:t>ECTS</a:t>
            </a:r>
          </a:p>
        </p:txBody>
      </p:sp>
      <p:sp>
        <p:nvSpPr>
          <p:cNvPr id="40" name="Rectangle 39">
            <a:extLst>
              <a:ext uri="{FF2B5EF4-FFF2-40B4-BE49-F238E27FC236}">
                <a16:creationId xmlns:a16="http://schemas.microsoft.com/office/drawing/2014/main" id="{4F5DD06C-4E82-41E3-B053-CF0F39017731}"/>
              </a:ext>
            </a:extLst>
          </p:cNvPr>
          <p:cNvSpPr/>
          <p:nvPr/>
        </p:nvSpPr>
        <p:spPr>
          <a:xfrm>
            <a:off x="7930486" y="4819466"/>
            <a:ext cx="1247228" cy="1296000"/>
          </a:xfrm>
          <a:prstGeom prst="rect">
            <a:avLst/>
          </a:prstGeom>
          <a:solidFill>
            <a:srgbClr val="00B050"/>
          </a:solidFill>
          <a:ln w="381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t>9</a:t>
            </a:r>
          </a:p>
          <a:p>
            <a:pPr algn="ctr"/>
            <a:r>
              <a:rPr lang="fr-FR" dirty="0"/>
              <a:t>ECTS</a:t>
            </a:r>
          </a:p>
        </p:txBody>
      </p:sp>
      <p:sp>
        <p:nvSpPr>
          <p:cNvPr id="43" name="TextBox 25">
            <a:extLst>
              <a:ext uri="{FF2B5EF4-FFF2-40B4-BE49-F238E27FC236}">
                <a16:creationId xmlns:a16="http://schemas.microsoft.com/office/drawing/2014/main" id="{5FA028A4-4006-42D6-86F6-05BBC657DD53}"/>
              </a:ext>
            </a:extLst>
          </p:cNvPr>
          <p:cNvSpPr txBox="1"/>
          <p:nvPr/>
        </p:nvSpPr>
        <p:spPr>
          <a:xfrm>
            <a:off x="8131846" y="1402978"/>
            <a:ext cx="931665" cy="369332"/>
          </a:xfrm>
          <a:prstGeom prst="rect">
            <a:avLst/>
          </a:prstGeom>
          <a:noFill/>
        </p:spPr>
        <p:txBody>
          <a:bodyPr wrap="none" rtlCol="0">
            <a:spAutoFit/>
          </a:bodyPr>
          <a:lstStyle/>
          <a:p>
            <a:r>
              <a:rPr lang="fr-FR" b="1" dirty="0">
                <a:solidFill>
                  <a:schemeClr val="bg1"/>
                </a:solidFill>
                <a:latin typeface="Verdana" panose="020B0604030504040204" pitchFamily="34" charset="0"/>
                <a:ea typeface="Verdana" panose="020B0604030504040204" pitchFamily="34" charset="0"/>
                <a:cs typeface="Arial" panose="020B0604020202020204" pitchFamily="34" charset="0"/>
              </a:rPr>
              <a:t>ATDM</a:t>
            </a:r>
          </a:p>
        </p:txBody>
      </p:sp>
      <p:cxnSp>
        <p:nvCxnSpPr>
          <p:cNvPr id="44" name="Straight Connector 34">
            <a:extLst>
              <a:ext uri="{FF2B5EF4-FFF2-40B4-BE49-F238E27FC236}">
                <a16:creationId xmlns:a16="http://schemas.microsoft.com/office/drawing/2014/main" id="{A67C5FE0-FE17-4BF9-AA99-D3E8FAFCB5B9}"/>
              </a:ext>
            </a:extLst>
          </p:cNvPr>
          <p:cNvCxnSpPr/>
          <p:nvPr/>
        </p:nvCxnSpPr>
        <p:spPr>
          <a:xfrm>
            <a:off x="7923486" y="3114774"/>
            <a:ext cx="1247228" cy="0"/>
          </a:xfrm>
          <a:prstGeom prst="line">
            <a:avLst/>
          </a:prstGeom>
          <a:ln w="15875">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448487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202C41"/>
        </a:solid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496901" y="435518"/>
            <a:ext cx="11684661" cy="574434"/>
          </a:xfrm>
        </p:spPr>
        <p:txBody>
          <a:bodyPr lIns="0" tIns="0" rIns="0" bIns="0" anchor="t" anchorCtr="0">
            <a:noAutofit/>
          </a:bodyPr>
          <a:lstStyle/>
          <a:p>
            <a:pPr algn="l">
              <a:lnSpc>
                <a:spcPct val="90000"/>
              </a:lnSpc>
            </a:pPr>
            <a:r>
              <a:rPr lang="fr-FR" sz="2000" b="1" dirty="0">
                <a:solidFill>
                  <a:srgbClr val="E74610"/>
                </a:solidFill>
                <a:latin typeface="Verdana" panose="020B0604030504040204" pitchFamily="34" charset="0"/>
                <a:ea typeface="Verdana" panose="020B0604030504040204" pitchFamily="34" charset="0"/>
                <a:cs typeface="Arial" pitchFamily="34" charset="0"/>
              </a:rPr>
              <a:t>Semestre 8 (Master 1): </a:t>
            </a:r>
            <a:r>
              <a:rPr lang="fr-FR" sz="2400" b="1" dirty="0">
                <a:solidFill>
                  <a:srgbClr val="E30613"/>
                </a:solidFill>
                <a:latin typeface="Verdana" panose="020B0604030504040204" pitchFamily="34" charset="0"/>
                <a:ea typeface="Verdana" panose="020B0604030504040204" pitchFamily="34" charset="0"/>
                <a:cs typeface="Arial" pitchFamily="34" charset="0"/>
              </a:rPr>
              <a:t/>
            </a:r>
            <a:br>
              <a:rPr lang="fr-FR" sz="2400" b="1" dirty="0">
                <a:solidFill>
                  <a:srgbClr val="E30613"/>
                </a:solidFill>
                <a:latin typeface="Verdana" panose="020B0604030504040204" pitchFamily="34" charset="0"/>
                <a:ea typeface="Verdana" panose="020B0604030504040204" pitchFamily="34" charset="0"/>
                <a:cs typeface="Arial" pitchFamily="34" charset="0"/>
              </a:rPr>
            </a:br>
            <a:r>
              <a:rPr lang="fr-FR" sz="2400" b="1" dirty="0">
                <a:solidFill>
                  <a:srgbClr val="E30613"/>
                </a:solidFill>
                <a:latin typeface="Verdana" panose="020B0604030504040204" pitchFamily="34" charset="0"/>
                <a:ea typeface="Verdana" panose="020B0604030504040204" pitchFamily="34" charset="0"/>
                <a:cs typeface="Arial" pitchFamily="34" charset="0"/>
              </a:rPr>
              <a:t/>
            </a:r>
            <a:br>
              <a:rPr lang="fr-FR" sz="2400" b="1" dirty="0">
                <a:solidFill>
                  <a:srgbClr val="E30613"/>
                </a:solidFill>
                <a:latin typeface="Verdana" panose="020B0604030504040204" pitchFamily="34" charset="0"/>
                <a:ea typeface="Verdana" panose="020B0604030504040204" pitchFamily="34" charset="0"/>
                <a:cs typeface="Arial" pitchFamily="34" charset="0"/>
              </a:rPr>
            </a:br>
            <a:r>
              <a:rPr lang="fr-FR" sz="1800" b="1" dirty="0">
                <a:solidFill>
                  <a:srgbClr val="E74610"/>
                </a:solidFill>
                <a:latin typeface="Verdana" panose="020B0604030504040204" pitchFamily="34" charset="0"/>
                <a:ea typeface="Verdana" panose="020B0604030504040204" pitchFamily="34" charset="0"/>
                <a:cs typeface="Arial" pitchFamily="34" charset="0"/>
              </a:rPr>
              <a:t>Tronc commun++, spécialisation++  </a:t>
            </a:r>
          </a:p>
        </p:txBody>
      </p:sp>
      <p:sp>
        <p:nvSpPr>
          <p:cNvPr id="11" name="Rectangle 10">
            <a:extLst>
              <a:ext uri="{FF2B5EF4-FFF2-40B4-BE49-F238E27FC236}">
                <a16:creationId xmlns:a16="http://schemas.microsoft.com/office/drawing/2014/main" id="{0E8725EB-6504-B041-8C4B-05EFAD478C1D}"/>
              </a:ext>
            </a:extLst>
          </p:cNvPr>
          <p:cNvSpPr/>
          <p:nvPr/>
        </p:nvSpPr>
        <p:spPr>
          <a:xfrm>
            <a:off x="513411" y="841883"/>
            <a:ext cx="609600" cy="76200"/>
          </a:xfrm>
          <a:prstGeom prst="rect">
            <a:avLst/>
          </a:prstGeom>
          <a:solidFill>
            <a:srgbClr val="E74610"/>
          </a:solidFill>
          <a:ln>
            <a:solidFill>
              <a:srgbClr val="E3061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 name="Rectangle 2">
            <a:extLst>
              <a:ext uri="{FF2B5EF4-FFF2-40B4-BE49-F238E27FC236}">
                <a16:creationId xmlns:a16="http://schemas.microsoft.com/office/drawing/2014/main" id="{45A3B906-5204-A947-B246-2AEFCBDC301D}"/>
              </a:ext>
            </a:extLst>
          </p:cNvPr>
          <p:cNvSpPr/>
          <p:nvPr/>
        </p:nvSpPr>
        <p:spPr>
          <a:xfrm>
            <a:off x="644633" y="1778483"/>
            <a:ext cx="1272000" cy="4320000"/>
          </a:xfrm>
          <a:prstGeom prst="rect">
            <a:avLst/>
          </a:prstGeom>
          <a:no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 name="Rectangle 12">
            <a:extLst>
              <a:ext uri="{FF2B5EF4-FFF2-40B4-BE49-F238E27FC236}">
                <a16:creationId xmlns:a16="http://schemas.microsoft.com/office/drawing/2014/main" id="{E7CF43BD-434E-1E4D-A86F-3552241F3810}"/>
              </a:ext>
            </a:extLst>
          </p:cNvPr>
          <p:cNvSpPr/>
          <p:nvPr/>
        </p:nvSpPr>
        <p:spPr>
          <a:xfrm>
            <a:off x="665659" y="1783743"/>
            <a:ext cx="1247228" cy="1728000"/>
          </a:xfrm>
          <a:prstGeom prst="rect">
            <a:avLst/>
          </a:prstGeom>
          <a:solidFill>
            <a:srgbClr val="E74610"/>
          </a:solidFill>
          <a:ln w="38100">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fr-FR" dirty="0">
                <a:latin typeface="Verdana" panose="020B0604030504040204" pitchFamily="34" charset="0"/>
                <a:ea typeface="Verdana" panose="020B0604030504040204" pitchFamily="34" charset="0"/>
              </a:rPr>
              <a:t>6 </a:t>
            </a:r>
          </a:p>
          <a:p>
            <a:pPr algn="ctr"/>
            <a:r>
              <a:rPr lang="fr-FR" dirty="0">
                <a:latin typeface="Verdana" panose="020B0604030504040204" pitchFamily="34" charset="0"/>
                <a:ea typeface="Verdana" panose="020B0604030504040204" pitchFamily="34" charset="0"/>
              </a:rPr>
              <a:t>ECTS</a:t>
            </a:r>
          </a:p>
          <a:p>
            <a:pPr algn="ctr"/>
            <a:endParaRPr lang="fr-FR" dirty="0">
              <a:latin typeface="Verdana" panose="020B0604030504040204" pitchFamily="34" charset="0"/>
              <a:ea typeface="Verdana" panose="020B0604030504040204" pitchFamily="34" charset="0"/>
            </a:endParaRPr>
          </a:p>
          <a:p>
            <a:pPr algn="ctr"/>
            <a:endParaRPr lang="fr-FR" sz="1400" dirty="0">
              <a:latin typeface="Verdana" panose="020B0604030504040204" pitchFamily="34" charset="0"/>
              <a:ea typeface="Verdana" panose="020B0604030504040204" pitchFamily="34" charset="0"/>
            </a:endParaRPr>
          </a:p>
          <a:p>
            <a:pPr algn="ctr"/>
            <a:r>
              <a:rPr lang="fr-FR" dirty="0">
                <a:latin typeface="Verdana" panose="020B0604030504040204" pitchFamily="34" charset="0"/>
                <a:ea typeface="Verdana" panose="020B0604030504040204" pitchFamily="34" charset="0"/>
              </a:rPr>
              <a:t>6 </a:t>
            </a:r>
          </a:p>
          <a:p>
            <a:pPr algn="ctr"/>
            <a:r>
              <a:rPr lang="fr-FR" dirty="0">
                <a:latin typeface="Verdana" panose="020B0604030504040204" pitchFamily="34" charset="0"/>
                <a:ea typeface="Verdana" panose="020B0604030504040204" pitchFamily="34" charset="0"/>
              </a:rPr>
              <a:t>ECTS</a:t>
            </a:r>
          </a:p>
        </p:txBody>
      </p:sp>
      <p:sp>
        <p:nvSpPr>
          <p:cNvPr id="14" name="Rectangle 13">
            <a:extLst>
              <a:ext uri="{FF2B5EF4-FFF2-40B4-BE49-F238E27FC236}">
                <a16:creationId xmlns:a16="http://schemas.microsoft.com/office/drawing/2014/main" id="{4F7125D6-F280-7047-B36C-155B9F489016}"/>
              </a:ext>
            </a:extLst>
          </p:cNvPr>
          <p:cNvSpPr/>
          <p:nvPr/>
        </p:nvSpPr>
        <p:spPr>
          <a:xfrm>
            <a:off x="665659" y="4793344"/>
            <a:ext cx="1247228" cy="1296000"/>
          </a:xfrm>
          <a:prstGeom prst="rect">
            <a:avLst/>
          </a:prstGeom>
          <a:solidFill>
            <a:schemeClr val="accent4">
              <a:lumMod val="60000"/>
              <a:lumOff val="40000"/>
            </a:schemeClr>
          </a:solidFill>
          <a:ln w="381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solidFill>
                  <a:schemeClr val="tx1"/>
                </a:solidFill>
                <a:latin typeface="Verdana" panose="020B0604030504040204" pitchFamily="34" charset="0"/>
                <a:ea typeface="Verdana" panose="020B0604030504040204" pitchFamily="34" charset="0"/>
              </a:rPr>
              <a:t>9</a:t>
            </a:r>
          </a:p>
          <a:p>
            <a:pPr algn="ctr"/>
            <a:r>
              <a:rPr lang="fr-FR" dirty="0">
                <a:solidFill>
                  <a:schemeClr val="tx1"/>
                </a:solidFill>
                <a:latin typeface="Verdana" panose="020B0604030504040204" pitchFamily="34" charset="0"/>
                <a:ea typeface="Verdana" panose="020B0604030504040204" pitchFamily="34" charset="0"/>
              </a:rPr>
              <a:t>ECTS</a:t>
            </a:r>
          </a:p>
        </p:txBody>
      </p:sp>
      <p:sp>
        <p:nvSpPr>
          <p:cNvPr id="5" name="TextBox 4">
            <a:extLst>
              <a:ext uri="{FF2B5EF4-FFF2-40B4-BE49-F238E27FC236}">
                <a16:creationId xmlns:a16="http://schemas.microsoft.com/office/drawing/2014/main" id="{73885422-7A00-EC44-B8D9-68B32AFCE9DD}"/>
              </a:ext>
            </a:extLst>
          </p:cNvPr>
          <p:cNvSpPr txBox="1"/>
          <p:nvPr/>
        </p:nvSpPr>
        <p:spPr>
          <a:xfrm>
            <a:off x="884899" y="1382111"/>
            <a:ext cx="877163" cy="369332"/>
          </a:xfrm>
          <a:prstGeom prst="rect">
            <a:avLst/>
          </a:prstGeom>
          <a:noFill/>
        </p:spPr>
        <p:txBody>
          <a:bodyPr wrap="none" rtlCol="0">
            <a:spAutoFit/>
          </a:bodyPr>
          <a:lstStyle/>
          <a:p>
            <a:r>
              <a:rPr lang="fr-FR" b="1" dirty="0">
                <a:solidFill>
                  <a:srgbClr val="FFFFFF"/>
                </a:solidFill>
                <a:latin typeface="Verdana" panose="020B0604030504040204" pitchFamily="34" charset="0"/>
                <a:ea typeface="Verdana" panose="020B0604030504040204" pitchFamily="34" charset="0"/>
                <a:cs typeface="Arial" panose="020B0604020202020204" pitchFamily="34" charset="0"/>
              </a:rPr>
              <a:t>APAS</a:t>
            </a:r>
          </a:p>
        </p:txBody>
      </p:sp>
      <p:sp>
        <p:nvSpPr>
          <p:cNvPr id="15" name="Rectangle 14">
            <a:extLst>
              <a:ext uri="{FF2B5EF4-FFF2-40B4-BE49-F238E27FC236}">
                <a16:creationId xmlns:a16="http://schemas.microsoft.com/office/drawing/2014/main" id="{30561855-BF09-6D42-A7E1-CBA9D8C639D3}"/>
              </a:ext>
            </a:extLst>
          </p:cNvPr>
          <p:cNvSpPr/>
          <p:nvPr/>
        </p:nvSpPr>
        <p:spPr>
          <a:xfrm>
            <a:off x="2744753" y="1783739"/>
            <a:ext cx="1272000" cy="4320000"/>
          </a:xfrm>
          <a:prstGeom prst="rect">
            <a:avLst/>
          </a:prstGeom>
          <a:no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49B6D4C0-2348-9A49-AA87-72364ADE8847}"/>
              </a:ext>
            </a:extLst>
          </p:cNvPr>
          <p:cNvSpPr/>
          <p:nvPr/>
        </p:nvSpPr>
        <p:spPr>
          <a:xfrm>
            <a:off x="2765779" y="1788999"/>
            <a:ext cx="1247228" cy="1728000"/>
          </a:xfrm>
          <a:prstGeom prst="rect">
            <a:avLst/>
          </a:prstGeom>
          <a:solidFill>
            <a:srgbClr val="E74610"/>
          </a:solidFill>
          <a:ln w="38100">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fr-FR" dirty="0">
                <a:latin typeface="Verdana" panose="020B0604030504040204" pitchFamily="34" charset="0"/>
                <a:ea typeface="Verdana" panose="020B0604030504040204" pitchFamily="34" charset="0"/>
              </a:rPr>
              <a:t>6 </a:t>
            </a:r>
          </a:p>
          <a:p>
            <a:pPr algn="ctr"/>
            <a:r>
              <a:rPr lang="fr-FR" dirty="0">
                <a:latin typeface="Verdana" panose="020B0604030504040204" pitchFamily="34" charset="0"/>
                <a:ea typeface="Verdana" panose="020B0604030504040204" pitchFamily="34" charset="0"/>
              </a:rPr>
              <a:t>ECTS</a:t>
            </a:r>
          </a:p>
          <a:p>
            <a:pPr algn="ctr"/>
            <a:endParaRPr lang="fr-FR" dirty="0">
              <a:latin typeface="Verdana" panose="020B0604030504040204" pitchFamily="34" charset="0"/>
              <a:ea typeface="Verdana" panose="020B0604030504040204" pitchFamily="34" charset="0"/>
            </a:endParaRPr>
          </a:p>
          <a:p>
            <a:pPr algn="ctr"/>
            <a:endParaRPr lang="fr-FR" sz="1400" dirty="0">
              <a:latin typeface="Verdana" panose="020B0604030504040204" pitchFamily="34" charset="0"/>
              <a:ea typeface="Verdana" panose="020B0604030504040204" pitchFamily="34" charset="0"/>
            </a:endParaRPr>
          </a:p>
          <a:p>
            <a:pPr algn="ctr"/>
            <a:r>
              <a:rPr lang="fr-FR" dirty="0">
                <a:latin typeface="Verdana" panose="020B0604030504040204" pitchFamily="34" charset="0"/>
                <a:ea typeface="Verdana" panose="020B0604030504040204" pitchFamily="34" charset="0"/>
              </a:rPr>
              <a:t>6 </a:t>
            </a:r>
          </a:p>
          <a:p>
            <a:pPr algn="ctr"/>
            <a:r>
              <a:rPr lang="fr-FR" dirty="0">
                <a:latin typeface="Verdana" panose="020B0604030504040204" pitchFamily="34" charset="0"/>
                <a:ea typeface="Verdana" panose="020B0604030504040204" pitchFamily="34" charset="0"/>
              </a:rPr>
              <a:t>ECTS</a:t>
            </a:r>
          </a:p>
        </p:txBody>
      </p:sp>
      <p:sp>
        <p:nvSpPr>
          <p:cNvPr id="17" name="Rectangle 16">
            <a:extLst>
              <a:ext uri="{FF2B5EF4-FFF2-40B4-BE49-F238E27FC236}">
                <a16:creationId xmlns:a16="http://schemas.microsoft.com/office/drawing/2014/main" id="{399C6B07-D4A3-C54C-BCB0-9ECC7BDE12FD}"/>
              </a:ext>
            </a:extLst>
          </p:cNvPr>
          <p:cNvSpPr/>
          <p:nvPr/>
        </p:nvSpPr>
        <p:spPr>
          <a:xfrm>
            <a:off x="2765779" y="4798600"/>
            <a:ext cx="1247228" cy="1296000"/>
          </a:xfrm>
          <a:prstGeom prst="rect">
            <a:avLst/>
          </a:prstGeom>
          <a:solidFill>
            <a:schemeClr val="accent4">
              <a:lumMod val="60000"/>
              <a:lumOff val="40000"/>
            </a:schemeClr>
          </a:solidFill>
          <a:ln w="381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solidFill>
                  <a:schemeClr val="tx1"/>
                </a:solidFill>
                <a:latin typeface="Verdana" panose="020B0604030504040204" pitchFamily="34" charset="0"/>
                <a:ea typeface="Verdana" panose="020B0604030504040204" pitchFamily="34" charset="0"/>
              </a:rPr>
              <a:t>9</a:t>
            </a:r>
          </a:p>
          <a:p>
            <a:pPr algn="ctr"/>
            <a:r>
              <a:rPr lang="fr-FR" dirty="0">
                <a:solidFill>
                  <a:schemeClr val="tx1"/>
                </a:solidFill>
                <a:latin typeface="Verdana" panose="020B0604030504040204" pitchFamily="34" charset="0"/>
                <a:ea typeface="Verdana" panose="020B0604030504040204" pitchFamily="34" charset="0"/>
              </a:rPr>
              <a:t>ECTS</a:t>
            </a:r>
          </a:p>
        </p:txBody>
      </p:sp>
      <p:sp>
        <p:nvSpPr>
          <p:cNvPr id="18" name="TextBox 17">
            <a:extLst>
              <a:ext uri="{FF2B5EF4-FFF2-40B4-BE49-F238E27FC236}">
                <a16:creationId xmlns:a16="http://schemas.microsoft.com/office/drawing/2014/main" id="{08FC9584-2955-B245-B139-5F487887DC47}"/>
              </a:ext>
            </a:extLst>
          </p:cNvPr>
          <p:cNvSpPr txBox="1"/>
          <p:nvPr/>
        </p:nvSpPr>
        <p:spPr>
          <a:xfrm>
            <a:off x="2920392" y="1363220"/>
            <a:ext cx="870751" cy="369332"/>
          </a:xfrm>
          <a:prstGeom prst="rect">
            <a:avLst/>
          </a:prstGeom>
          <a:noFill/>
        </p:spPr>
        <p:txBody>
          <a:bodyPr wrap="none" rtlCol="0">
            <a:spAutoFit/>
          </a:bodyPr>
          <a:lstStyle/>
          <a:p>
            <a:r>
              <a:rPr lang="fr-FR" b="1" dirty="0">
                <a:solidFill>
                  <a:srgbClr val="FFFFFF"/>
                </a:solidFill>
                <a:latin typeface="Verdana" panose="020B0604030504040204" pitchFamily="34" charset="0"/>
                <a:ea typeface="Verdana" panose="020B0604030504040204" pitchFamily="34" charset="0"/>
                <a:cs typeface="Arial" panose="020B0604020202020204" pitchFamily="34" charset="0"/>
              </a:rPr>
              <a:t>EOPS</a:t>
            </a:r>
          </a:p>
        </p:txBody>
      </p:sp>
      <p:sp>
        <p:nvSpPr>
          <p:cNvPr id="19" name="Rectangle 18">
            <a:extLst>
              <a:ext uri="{FF2B5EF4-FFF2-40B4-BE49-F238E27FC236}">
                <a16:creationId xmlns:a16="http://schemas.microsoft.com/office/drawing/2014/main" id="{4E5D7FDE-1257-6E4A-BB60-C24F0CDBA037}"/>
              </a:ext>
            </a:extLst>
          </p:cNvPr>
          <p:cNvSpPr/>
          <p:nvPr/>
        </p:nvSpPr>
        <p:spPr>
          <a:xfrm>
            <a:off x="4849062" y="1788994"/>
            <a:ext cx="1272000" cy="4320000"/>
          </a:xfrm>
          <a:prstGeom prst="rect">
            <a:avLst/>
          </a:prstGeom>
          <a:no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0" name="Rectangle 19">
            <a:extLst>
              <a:ext uri="{FF2B5EF4-FFF2-40B4-BE49-F238E27FC236}">
                <a16:creationId xmlns:a16="http://schemas.microsoft.com/office/drawing/2014/main" id="{859B2B95-72F4-1744-8739-A8051FF50757}"/>
              </a:ext>
            </a:extLst>
          </p:cNvPr>
          <p:cNvSpPr/>
          <p:nvPr/>
        </p:nvSpPr>
        <p:spPr>
          <a:xfrm>
            <a:off x="4870088" y="1783744"/>
            <a:ext cx="1247228" cy="1728000"/>
          </a:xfrm>
          <a:prstGeom prst="rect">
            <a:avLst/>
          </a:prstGeom>
          <a:solidFill>
            <a:srgbClr val="E74610"/>
          </a:solidFill>
          <a:ln w="38100">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fr-FR" dirty="0">
                <a:latin typeface="Verdana" panose="020B0604030504040204" pitchFamily="34" charset="0"/>
                <a:ea typeface="Verdana" panose="020B0604030504040204" pitchFamily="34" charset="0"/>
              </a:rPr>
              <a:t>6 </a:t>
            </a:r>
          </a:p>
          <a:p>
            <a:pPr algn="ctr"/>
            <a:r>
              <a:rPr lang="fr-FR" dirty="0">
                <a:latin typeface="Verdana" panose="020B0604030504040204" pitchFamily="34" charset="0"/>
                <a:ea typeface="Verdana" panose="020B0604030504040204" pitchFamily="34" charset="0"/>
              </a:rPr>
              <a:t>ECTS</a:t>
            </a:r>
          </a:p>
          <a:p>
            <a:pPr algn="ctr"/>
            <a:endParaRPr lang="fr-FR" dirty="0"/>
          </a:p>
          <a:p>
            <a:pPr algn="ctr"/>
            <a:endParaRPr lang="fr-FR" sz="1400" dirty="0"/>
          </a:p>
          <a:p>
            <a:pPr algn="ctr"/>
            <a:r>
              <a:rPr lang="fr-FR" dirty="0">
                <a:latin typeface="Verdana" panose="020B0604030504040204" pitchFamily="34" charset="0"/>
                <a:ea typeface="Verdana" panose="020B0604030504040204" pitchFamily="34" charset="0"/>
              </a:rPr>
              <a:t>6</a:t>
            </a:r>
          </a:p>
          <a:p>
            <a:pPr algn="ctr"/>
            <a:r>
              <a:rPr lang="fr-FR" dirty="0">
                <a:latin typeface="Verdana" panose="020B0604030504040204" pitchFamily="34" charset="0"/>
                <a:ea typeface="Verdana" panose="020B0604030504040204" pitchFamily="34" charset="0"/>
              </a:rPr>
              <a:t>ECTS</a:t>
            </a:r>
          </a:p>
        </p:txBody>
      </p:sp>
      <p:sp>
        <p:nvSpPr>
          <p:cNvPr id="21" name="Rectangle 20">
            <a:extLst>
              <a:ext uri="{FF2B5EF4-FFF2-40B4-BE49-F238E27FC236}">
                <a16:creationId xmlns:a16="http://schemas.microsoft.com/office/drawing/2014/main" id="{8A641762-78C5-304B-924E-4E4A0AE61C8A}"/>
              </a:ext>
            </a:extLst>
          </p:cNvPr>
          <p:cNvSpPr/>
          <p:nvPr/>
        </p:nvSpPr>
        <p:spPr>
          <a:xfrm>
            <a:off x="4870088" y="4803855"/>
            <a:ext cx="1247228" cy="1296000"/>
          </a:xfrm>
          <a:prstGeom prst="rect">
            <a:avLst/>
          </a:prstGeom>
          <a:solidFill>
            <a:schemeClr val="accent4">
              <a:lumMod val="60000"/>
              <a:lumOff val="40000"/>
            </a:schemeClr>
          </a:solidFill>
          <a:ln w="381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solidFill>
                  <a:schemeClr val="tx1"/>
                </a:solidFill>
                <a:latin typeface="Verdana" panose="020B0604030504040204" pitchFamily="34" charset="0"/>
                <a:ea typeface="Verdana" panose="020B0604030504040204" pitchFamily="34" charset="0"/>
              </a:rPr>
              <a:t>9</a:t>
            </a:r>
          </a:p>
          <a:p>
            <a:pPr algn="ctr"/>
            <a:r>
              <a:rPr lang="fr-FR" dirty="0">
                <a:solidFill>
                  <a:schemeClr val="tx1"/>
                </a:solidFill>
                <a:latin typeface="Verdana" panose="020B0604030504040204" pitchFamily="34" charset="0"/>
                <a:ea typeface="Verdana" panose="020B0604030504040204" pitchFamily="34" charset="0"/>
              </a:rPr>
              <a:t>ECTS</a:t>
            </a:r>
          </a:p>
        </p:txBody>
      </p:sp>
      <p:sp>
        <p:nvSpPr>
          <p:cNvPr id="22" name="TextBox 21">
            <a:extLst>
              <a:ext uri="{FF2B5EF4-FFF2-40B4-BE49-F238E27FC236}">
                <a16:creationId xmlns:a16="http://schemas.microsoft.com/office/drawing/2014/main" id="{D92F391E-7CE1-2243-BDC3-3422047F09CD}"/>
              </a:ext>
            </a:extLst>
          </p:cNvPr>
          <p:cNvSpPr txBox="1"/>
          <p:nvPr/>
        </p:nvSpPr>
        <p:spPr>
          <a:xfrm>
            <a:off x="5084807" y="1363792"/>
            <a:ext cx="886781" cy="369332"/>
          </a:xfrm>
          <a:prstGeom prst="rect">
            <a:avLst/>
          </a:prstGeom>
          <a:noFill/>
        </p:spPr>
        <p:txBody>
          <a:bodyPr wrap="none" rtlCol="0">
            <a:spAutoFit/>
          </a:bodyPr>
          <a:lstStyle/>
          <a:p>
            <a:r>
              <a:rPr lang="fr-FR" b="1" dirty="0">
                <a:solidFill>
                  <a:srgbClr val="FFFFFF"/>
                </a:solidFill>
                <a:latin typeface="Verdana" panose="020B0604030504040204" pitchFamily="34" charset="0"/>
                <a:ea typeface="Verdana" panose="020B0604030504040204" pitchFamily="34" charset="0"/>
                <a:cs typeface="Arial" panose="020B0604020202020204" pitchFamily="34" charset="0"/>
              </a:rPr>
              <a:t>ISMH</a:t>
            </a:r>
          </a:p>
        </p:txBody>
      </p:sp>
      <p:sp>
        <p:nvSpPr>
          <p:cNvPr id="23" name="Rectangle 22">
            <a:extLst>
              <a:ext uri="{FF2B5EF4-FFF2-40B4-BE49-F238E27FC236}">
                <a16:creationId xmlns:a16="http://schemas.microsoft.com/office/drawing/2014/main" id="{A79467E7-91B4-EC46-A761-94DB0D4C54E7}"/>
              </a:ext>
            </a:extLst>
          </p:cNvPr>
          <p:cNvSpPr/>
          <p:nvPr/>
        </p:nvSpPr>
        <p:spPr>
          <a:xfrm>
            <a:off x="6727242" y="1794249"/>
            <a:ext cx="1272000" cy="4320000"/>
          </a:xfrm>
          <a:prstGeom prst="rect">
            <a:avLst/>
          </a:prstGeom>
          <a:no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4" name="Rectangle 23">
            <a:extLst>
              <a:ext uri="{FF2B5EF4-FFF2-40B4-BE49-F238E27FC236}">
                <a16:creationId xmlns:a16="http://schemas.microsoft.com/office/drawing/2014/main" id="{61382048-1E2C-0440-B7E2-F5E03CAD9D1A}"/>
              </a:ext>
            </a:extLst>
          </p:cNvPr>
          <p:cNvSpPr/>
          <p:nvPr/>
        </p:nvSpPr>
        <p:spPr>
          <a:xfrm>
            <a:off x="6748268" y="1799509"/>
            <a:ext cx="1247228" cy="1728000"/>
          </a:xfrm>
          <a:prstGeom prst="rect">
            <a:avLst/>
          </a:prstGeom>
          <a:solidFill>
            <a:srgbClr val="E74610"/>
          </a:solidFill>
          <a:ln w="38100">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fr-FR" dirty="0">
                <a:latin typeface="Verdana" panose="020B0604030504040204" pitchFamily="34" charset="0"/>
                <a:ea typeface="Verdana" panose="020B0604030504040204" pitchFamily="34" charset="0"/>
              </a:rPr>
              <a:t>6 </a:t>
            </a:r>
          </a:p>
          <a:p>
            <a:pPr algn="ctr"/>
            <a:r>
              <a:rPr lang="fr-FR" dirty="0">
                <a:latin typeface="Verdana" panose="020B0604030504040204" pitchFamily="34" charset="0"/>
                <a:ea typeface="Verdana" panose="020B0604030504040204" pitchFamily="34" charset="0"/>
              </a:rPr>
              <a:t>ECTS</a:t>
            </a:r>
          </a:p>
          <a:p>
            <a:pPr algn="ctr"/>
            <a:endParaRPr lang="fr-FR" dirty="0"/>
          </a:p>
          <a:p>
            <a:pPr algn="ctr"/>
            <a:endParaRPr lang="fr-FR" sz="1400" dirty="0"/>
          </a:p>
          <a:p>
            <a:pPr algn="ctr"/>
            <a:r>
              <a:rPr lang="fr-FR" dirty="0">
                <a:latin typeface="Verdana" panose="020B0604030504040204" pitchFamily="34" charset="0"/>
                <a:ea typeface="Verdana" panose="020B0604030504040204" pitchFamily="34" charset="0"/>
              </a:rPr>
              <a:t>6</a:t>
            </a:r>
          </a:p>
          <a:p>
            <a:pPr algn="ctr"/>
            <a:r>
              <a:rPr lang="fr-FR" dirty="0">
                <a:latin typeface="Verdana" panose="020B0604030504040204" pitchFamily="34" charset="0"/>
                <a:ea typeface="Verdana" panose="020B0604030504040204" pitchFamily="34" charset="0"/>
              </a:rPr>
              <a:t>ECTS</a:t>
            </a:r>
          </a:p>
        </p:txBody>
      </p:sp>
      <p:sp>
        <p:nvSpPr>
          <p:cNvPr id="25" name="Rectangle 24">
            <a:extLst>
              <a:ext uri="{FF2B5EF4-FFF2-40B4-BE49-F238E27FC236}">
                <a16:creationId xmlns:a16="http://schemas.microsoft.com/office/drawing/2014/main" id="{1655E722-7F65-A048-B422-0DB919CE2143}"/>
              </a:ext>
            </a:extLst>
          </p:cNvPr>
          <p:cNvSpPr/>
          <p:nvPr/>
        </p:nvSpPr>
        <p:spPr>
          <a:xfrm>
            <a:off x="6748268" y="4809109"/>
            <a:ext cx="1247228" cy="1296000"/>
          </a:xfrm>
          <a:prstGeom prst="rect">
            <a:avLst/>
          </a:prstGeom>
          <a:solidFill>
            <a:schemeClr val="accent4">
              <a:lumMod val="60000"/>
              <a:lumOff val="40000"/>
            </a:schemeClr>
          </a:solidFill>
          <a:ln w="381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solidFill>
                  <a:schemeClr val="tx1"/>
                </a:solidFill>
                <a:latin typeface="Verdana" panose="020B0604030504040204" pitchFamily="34" charset="0"/>
                <a:ea typeface="Verdana" panose="020B0604030504040204" pitchFamily="34" charset="0"/>
              </a:rPr>
              <a:t>9</a:t>
            </a:r>
          </a:p>
          <a:p>
            <a:pPr algn="ctr"/>
            <a:r>
              <a:rPr lang="fr-FR" dirty="0">
                <a:solidFill>
                  <a:schemeClr val="tx1"/>
                </a:solidFill>
                <a:latin typeface="Verdana" panose="020B0604030504040204" pitchFamily="34" charset="0"/>
                <a:ea typeface="Verdana" panose="020B0604030504040204" pitchFamily="34" charset="0"/>
              </a:rPr>
              <a:t>ECTS</a:t>
            </a:r>
          </a:p>
        </p:txBody>
      </p:sp>
      <p:sp>
        <p:nvSpPr>
          <p:cNvPr id="26" name="TextBox 25">
            <a:extLst>
              <a:ext uri="{FF2B5EF4-FFF2-40B4-BE49-F238E27FC236}">
                <a16:creationId xmlns:a16="http://schemas.microsoft.com/office/drawing/2014/main" id="{9764F50F-0492-A742-9614-5658F08C8E6D}"/>
              </a:ext>
            </a:extLst>
          </p:cNvPr>
          <p:cNvSpPr txBox="1"/>
          <p:nvPr/>
        </p:nvSpPr>
        <p:spPr>
          <a:xfrm>
            <a:off x="6952456" y="1354840"/>
            <a:ext cx="753732" cy="369332"/>
          </a:xfrm>
          <a:prstGeom prst="rect">
            <a:avLst/>
          </a:prstGeom>
          <a:noFill/>
        </p:spPr>
        <p:txBody>
          <a:bodyPr wrap="none" rtlCol="0">
            <a:spAutoFit/>
          </a:bodyPr>
          <a:lstStyle/>
          <a:p>
            <a:r>
              <a:rPr lang="fr-FR" b="1" dirty="0">
                <a:solidFill>
                  <a:srgbClr val="FFFFFF"/>
                </a:solidFill>
                <a:latin typeface="Verdana" panose="020B0604030504040204" pitchFamily="34" charset="0"/>
                <a:ea typeface="Verdana" panose="020B0604030504040204" pitchFamily="34" charset="0"/>
                <a:cs typeface="Arial" panose="020B0604020202020204" pitchFamily="34" charset="0"/>
              </a:rPr>
              <a:t>MEH</a:t>
            </a:r>
          </a:p>
        </p:txBody>
      </p:sp>
      <p:sp>
        <p:nvSpPr>
          <p:cNvPr id="27" name="Rectangle 26">
            <a:extLst>
              <a:ext uri="{FF2B5EF4-FFF2-40B4-BE49-F238E27FC236}">
                <a16:creationId xmlns:a16="http://schemas.microsoft.com/office/drawing/2014/main" id="{9B029891-9275-CE4A-B363-34E0596631AE}"/>
              </a:ext>
            </a:extLst>
          </p:cNvPr>
          <p:cNvSpPr/>
          <p:nvPr/>
        </p:nvSpPr>
        <p:spPr>
          <a:xfrm>
            <a:off x="10328128" y="1799505"/>
            <a:ext cx="1272000" cy="4320000"/>
          </a:xfrm>
          <a:prstGeom prst="rect">
            <a:avLst/>
          </a:prstGeom>
          <a:no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8" name="Rectangle 27">
            <a:extLst>
              <a:ext uri="{FF2B5EF4-FFF2-40B4-BE49-F238E27FC236}">
                <a16:creationId xmlns:a16="http://schemas.microsoft.com/office/drawing/2014/main" id="{A2FF73FD-07A2-1D40-8601-9F916B06A71F}"/>
              </a:ext>
            </a:extLst>
          </p:cNvPr>
          <p:cNvSpPr/>
          <p:nvPr/>
        </p:nvSpPr>
        <p:spPr>
          <a:xfrm>
            <a:off x="10349154" y="2666608"/>
            <a:ext cx="1247228" cy="2156897"/>
          </a:xfrm>
          <a:prstGeom prst="rect">
            <a:avLst/>
          </a:prstGeom>
          <a:solidFill>
            <a:srgbClr val="00B050"/>
          </a:solidFill>
          <a:ln w="381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a:p>
            <a:pPr algn="ctr"/>
            <a:endParaRPr lang="fr-FR" dirty="0"/>
          </a:p>
          <a:p>
            <a:pPr algn="ctr"/>
            <a:endParaRPr lang="fr-FR" dirty="0"/>
          </a:p>
          <a:p>
            <a:pPr algn="ctr"/>
            <a:r>
              <a:rPr lang="fr-FR" dirty="0">
                <a:latin typeface="Verdana" panose="020B0604030504040204" pitchFamily="34" charset="0"/>
                <a:ea typeface="Verdana" panose="020B0604030504040204" pitchFamily="34" charset="0"/>
              </a:rPr>
              <a:t>21 </a:t>
            </a:r>
          </a:p>
          <a:p>
            <a:pPr algn="ctr"/>
            <a:r>
              <a:rPr lang="fr-FR" dirty="0">
                <a:latin typeface="Verdana" panose="020B0604030504040204" pitchFamily="34" charset="0"/>
                <a:ea typeface="Verdana" panose="020B0604030504040204" pitchFamily="34" charset="0"/>
              </a:rPr>
              <a:t>ECTS</a:t>
            </a:r>
          </a:p>
        </p:txBody>
      </p:sp>
      <p:sp>
        <p:nvSpPr>
          <p:cNvPr id="29" name="Rectangle 28">
            <a:extLst>
              <a:ext uri="{FF2B5EF4-FFF2-40B4-BE49-F238E27FC236}">
                <a16:creationId xmlns:a16="http://schemas.microsoft.com/office/drawing/2014/main" id="{A20FF8D7-E7AE-6247-81C2-7F54BAB65984}"/>
              </a:ext>
            </a:extLst>
          </p:cNvPr>
          <p:cNvSpPr/>
          <p:nvPr/>
        </p:nvSpPr>
        <p:spPr>
          <a:xfrm>
            <a:off x="10349154" y="1808417"/>
            <a:ext cx="1247228" cy="864000"/>
          </a:xfrm>
          <a:prstGeom prst="rect">
            <a:avLst/>
          </a:prstGeom>
          <a:solidFill>
            <a:srgbClr val="E74610"/>
          </a:solidFill>
          <a:ln w="38100">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fr-FR" dirty="0">
                <a:latin typeface="Verdana" panose="020B0604030504040204" pitchFamily="34" charset="0"/>
                <a:ea typeface="Verdana" panose="020B0604030504040204" pitchFamily="34" charset="0"/>
              </a:rPr>
              <a:t>6</a:t>
            </a:r>
          </a:p>
          <a:p>
            <a:pPr algn="ctr"/>
            <a:r>
              <a:rPr lang="fr-FR" dirty="0">
                <a:latin typeface="Verdana" panose="020B0604030504040204" pitchFamily="34" charset="0"/>
                <a:ea typeface="Verdana" panose="020B0604030504040204" pitchFamily="34" charset="0"/>
              </a:rPr>
              <a:t>ECTS</a:t>
            </a:r>
          </a:p>
        </p:txBody>
      </p:sp>
      <p:sp>
        <p:nvSpPr>
          <p:cNvPr id="30" name="TextBox 29">
            <a:extLst>
              <a:ext uri="{FF2B5EF4-FFF2-40B4-BE49-F238E27FC236}">
                <a16:creationId xmlns:a16="http://schemas.microsoft.com/office/drawing/2014/main" id="{EA50BB4D-C5FD-6E4E-8D17-C2F084E56B8A}"/>
              </a:ext>
            </a:extLst>
          </p:cNvPr>
          <p:cNvSpPr txBox="1"/>
          <p:nvPr/>
        </p:nvSpPr>
        <p:spPr>
          <a:xfrm>
            <a:off x="10442762" y="1368423"/>
            <a:ext cx="941283" cy="369332"/>
          </a:xfrm>
          <a:prstGeom prst="rect">
            <a:avLst/>
          </a:prstGeom>
          <a:noFill/>
        </p:spPr>
        <p:txBody>
          <a:bodyPr wrap="none" rtlCol="0">
            <a:spAutoFit/>
          </a:bodyPr>
          <a:lstStyle/>
          <a:p>
            <a:r>
              <a:rPr lang="fr-FR" b="1" dirty="0">
                <a:solidFill>
                  <a:srgbClr val="FFFFFF"/>
                </a:solidFill>
                <a:latin typeface="Verdana" panose="020B0604030504040204" pitchFamily="34" charset="0"/>
                <a:ea typeface="Verdana" panose="020B0604030504040204" pitchFamily="34" charset="0"/>
                <a:cs typeface="Arial" panose="020B0604020202020204" pitchFamily="34" charset="0"/>
              </a:rPr>
              <a:t>MSTM</a:t>
            </a:r>
          </a:p>
        </p:txBody>
      </p:sp>
      <p:sp>
        <p:nvSpPr>
          <p:cNvPr id="31" name="Rectangle 30">
            <a:extLst>
              <a:ext uri="{FF2B5EF4-FFF2-40B4-BE49-F238E27FC236}">
                <a16:creationId xmlns:a16="http://schemas.microsoft.com/office/drawing/2014/main" id="{D970DCE2-EA88-A443-B0D0-4C8EFF43431F}"/>
              </a:ext>
            </a:extLst>
          </p:cNvPr>
          <p:cNvSpPr/>
          <p:nvPr/>
        </p:nvSpPr>
        <p:spPr>
          <a:xfrm>
            <a:off x="657747" y="3504544"/>
            <a:ext cx="1247228" cy="1296000"/>
          </a:xfrm>
          <a:prstGeom prst="rect">
            <a:avLst/>
          </a:prstGeom>
          <a:solidFill>
            <a:srgbClr val="00B050"/>
          </a:solidFill>
          <a:ln w="381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latin typeface="Verdana" panose="020B0604030504040204" pitchFamily="34" charset="0"/>
                <a:ea typeface="Verdana" panose="020B0604030504040204" pitchFamily="34" charset="0"/>
              </a:rPr>
              <a:t>9</a:t>
            </a:r>
          </a:p>
          <a:p>
            <a:pPr algn="ctr"/>
            <a:r>
              <a:rPr lang="fr-FR" dirty="0">
                <a:latin typeface="Verdana" panose="020B0604030504040204" pitchFamily="34" charset="0"/>
                <a:ea typeface="Verdana" panose="020B0604030504040204" pitchFamily="34" charset="0"/>
              </a:rPr>
              <a:t>ECTS</a:t>
            </a:r>
          </a:p>
        </p:txBody>
      </p:sp>
      <p:sp>
        <p:nvSpPr>
          <p:cNvPr id="32" name="Rectangle 31">
            <a:extLst>
              <a:ext uri="{FF2B5EF4-FFF2-40B4-BE49-F238E27FC236}">
                <a16:creationId xmlns:a16="http://schemas.microsoft.com/office/drawing/2014/main" id="{B0EB0087-92FD-104B-AF1A-E1FB1A95F925}"/>
              </a:ext>
            </a:extLst>
          </p:cNvPr>
          <p:cNvSpPr/>
          <p:nvPr/>
        </p:nvSpPr>
        <p:spPr>
          <a:xfrm>
            <a:off x="2771161" y="3511743"/>
            <a:ext cx="1247228" cy="1296000"/>
          </a:xfrm>
          <a:prstGeom prst="rect">
            <a:avLst/>
          </a:prstGeom>
          <a:solidFill>
            <a:srgbClr val="00B050"/>
          </a:solidFill>
          <a:ln w="381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latin typeface="Verdana" panose="020B0604030504040204" pitchFamily="34" charset="0"/>
                <a:ea typeface="Verdana" panose="020B0604030504040204" pitchFamily="34" charset="0"/>
              </a:rPr>
              <a:t>9</a:t>
            </a:r>
          </a:p>
          <a:p>
            <a:pPr algn="ctr"/>
            <a:r>
              <a:rPr lang="fr-FR" dirty="0">
                <a:latin typeface="Verdana" panose="020B0604030504040204" pitchFamily="34" charset="0"/>
                <a:ea typeface="Verdana" panose="020B0604030504040204" pitchFamily="34" charset="0"/>
              </a:rPr>
              <a:t>ECTS</a:t>
            </a:r>
          </a:p>
        </p:txBody>
      </p:sp>
      <p:sp>
        <p:nvSpPr>
          <p:cNvPr id="33" name="Rectangle 32">
            <a:extLst>
              <a:ext uri="{FF2B5EF4-FFF2-40B4-BE49-F238E27FC236}">
                <a16:creationId xmlns:a16="http://schemas.microsoft.com/office/drawing/2014/main" id="{68DF5D96-2864-4542-B165-F6EC9340E798}"/>
              </a:ext>
            </a:extLst>
          </p:cNvPr>
          <p:cNvSpPr/>
          <p:nvPr/>
        </p:nvSpPr>
        <p:spPr>
          <a:xfrm>
            <a:off x="4870088" y="3507854"/>
            <a:ext cx="1247228" cy="1296000"/>
          </a:xfrm>
          <a:prstGeom prst="rect">
            <a:avLst/>
          </a:prstGeom>
          <a:solidFill>
            <a:srgbClr val="00B050"/>
          </a:solidFill>
          <a:ln w="381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latin typeface="Verdana" panose="020B0604030504040204" pitchFamily="34" charset="0"/>
                <a:ea typeface="Verdana" panose="020B0604030504040204" pitchFamily="34" charset="0"/>
              </a:rPr>
              <a:t>9</a:t>
            </a:r>
          </a:p>
          <a:p>
            <a:pPr algn="ctr"/>
            <a:r>
              <a:rPr lang="fr-FR" dirty="0">
                <a:latin typeface="Verdana" panose="020B0604030504040204" pitchFamily="34" charset="0"/>
                <a:ea typeface="Verdana" panose="020B0604030504040204" pitchFamily="34" charset="0"/>
              </a:rPr>
              <a:t>ECTS</a:t>
            </a:r>
          </a:p>
        </p:txBody>
      </p:sp>
      <p:sp>
        <p:nvSpPr>
          <p:cNvPr id="34" name="Rectangle 33">
            <a:extLst>
              <a:ext uri="{FF2B5EF4-FFF2-40B4-BE49-F238E27FC236}">
                <a16:creationId xmlns:a16="http://schemas.microsoft.com/office/drawing/2014/main" id="{CBB08D50-E1DB-6C46-A212-710920B4587E}"/>
              </a:ext>
            </a:extLst>
          </p:cNvPr>
          <p:cNvSpPr/>
          <p:nvPr/>
        </p:nvSpPr>
        <p:spPr>
          <a:xfrm>
            <a:off x="6748268" y="3520309"/>
            <a:ext cx="1247228" cy="1296000"/>
          </a:xfrm>
          <a:prstGeom prst="rect">
            <a:avLst/>
          </a:prstGeom>
          <a:solidFill>
            <a:srgbClr val="00B050"/>
          </a:solidFill>
          <a:ln w="381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latin typeface="Verdana" panose="020B0604030504040204" pitchFamily="34" charset="0"/>
                <a:ea typeface="Verdana" panose="020B0604030504040204" pitchFamily="34" charset="0"/>
              </a:rPr>
              <a:t>9</a:t>
            </a:r>
          </a:p>
          <a:p>
            <a:pPr algn="ctr"/>
            <a:r>
              <a:rPr lang="fr-FR" dirty="0">
                <a:latin typeface="Verdana" panose="020B0604030504040204" pitchFamily="34" charset="0"/>
                <a:ea typeface="Verdana" panose="020B0604030504040204" pitchFamily="34" charset="0"/>
              </a:rPr>
              <a:t>ECTS</a:t>
            </a:r>
          </a:p>
        </p:txBody>
      </p:sp>
      <p:sp>
        <p:nvSpPr>
          <p:cNvPr id="35" name="Rectangle 34">
            <a:extLst>
              <a:ext uri="{FF2B5EF4-FFF2-40B4-BE49-F238E27FC236}">
                <a16:creationId xmlns:a16="http://schemas.microsoft.com/office/drawing/2014/main" id="{08DDC0D6-F98B-9140-9DEA-BA6428CA6FC4}"/>
              </a:ext>
            </a:extLst>
          </p:cNvPr>
          <p:cNvSpPr/>
          <p:nvPr/>
        </p:nvSpPr>
        <p:spPr>
          <a:xfrm>
            <a:off x="10349154" y="4825217"/>
            <a:ext cx="1247228" cy="1296000"/>
          </a:xfrm>
          <a:prstGeom prst="rect">
            <a:avLst/>
          </a:prstGeom>
          <a:solidFill>
            <a:schemeClr val="accent4">
              <a:lumMod val="60000"/>
              <a:lumOff val="40000"/>
            </a:schemeClr>
          </a:solidFill>
          <a:ln w="381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solidFill>
                  <a:schemeClr val="tx1"/>
                </a:solidFill>
                <a:latin typeface="Verdana" panose="020B0604030504040204" pitchFamily="34" charset="0"/>
                <a:ea typeface="Verdana" panose="020B0604030504040204" pitchFamily="34" charset="0"/>
              </a:rPr>
              <a:t>9</a:t>
            </a:r>
          </a:p>
          <a:p>
            <a:pPr algn="ctr"/>
            <a:r>
              <a:rPr lang="fr-FR" dirty="0">
                <a:solidFill>
                  <a:schemeClr val="tx1"/>
                </a:solidFill>
                <a:latin typeface="Verdana" panose="020B0604030504040204" pitchFamily="34" charset="0"/>
                <a:ea typeface="Verdana" panose="020B0604030504040204" pitchFamily="34" charset="0"/>
              </a:rPr>
              <a:t>ECTS</a:t>
            </a:r>
          </a:p>
        </p:txBody>
      </p:sp>
      <p:sp>
        <p:nvSpPr>
          <p:cNvPr id="36" name="Rectangle 35">
            <a:extLst>
              <a:ext uri="{FF2B5EF4-FFF2-40B4-BE49-F238E27FC236}">
                <a16:creationId xmlns:a16="http://schemas.microsoft.com/office/drawing/2014/main" id="{1286D92E-A903-3745-BFAB-E6EFF8ECD012}"/>
              </a:ext>
            </a:extLst>
          </p:cNvPr>
          <p:cNvSpPr/>
          <p:nvPr/>
        </p:nvSpPr>
        <p:spPr>
          <a:xfrm>
            <a:off x="1471449" y="6232637"/>
            <a:ext cx="441439" cy="228709"/>
          </a:xfrm>
          <a:prstGeom prst="rect">
            <a:avLst/>
          </a:prstGeom>
          <a:solidFill>
            <a:srgbClr val="E7461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7" name="Rectangle 36">
            <a:extLst>
              <a:ext uri="{FF2B5EF4-FFF2-40B4-BE49-F238E27FC236}">
                <a16:creationId xmlns:a16="http://schemas.microsoft.com/office/drawing/2014/main" id="{5418E105-9996-8345-BF19-E741E8CBD374}"/>
              </a:ext>
            </a:extLst>
          </p:cNvPr>
          <p:cNvSpPr/>
          <p:nvPr/>
        </p:nvSpPr>
        <p:spPr>
          <a:xfrm>
            <a:off x="5654562" y="6232636"/>
            <a:ext cx="441439" cy="228709"/>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8" name="Rectangle 37">
            <a:extLst>
              <a:ext uri="{FF2B5EF4-FFF2-40B4-BE49-F238E27FC236}">
                <a16:creationId xmlns:a16="http://schemas.microsoft.com/office/drawing/2014/main" id="{3CF71D5B-012E-D04B-9EC8-61376782B291}"/>
              </a:ext>
            </a:extLst>
          </p:cNvPr>
          <p:cNvSpPr/>
          <p:nvPr/>
        </p:nvSpPr>
        <p:spPr>
          <a:xfrm>
            <a:off x="9122961" y="6232116"/>
            <a:ext cx="441439" cy="228709"/>
          </a:xfrm>
          <a:prstGeom prst="rect">
            <a:avLst/>
          </a:prstGeom>
          <a:solidFill>
            <a:schemeClr val="accent4">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9" name="TextBox 38">
            <a:extLst>
              <a:ext uri="{FF2B5EF4-FFF2-40B4-BE49-F238E27FC236}">
                <a16:creationId xmlns:a16="http://schemas.microsoft.com/office/drawing/2014/main" id="{C0E98FDA-EDF3-0E4C-A7F8-3D997C7BC100}"/>
              </a:ext>
            </a:extLst>
          </p:cNvPr>
          <p:cNvSpPr txBox="1"/>
          <p:nvPr/>
        </p:nvSpPr>
        <p:spPr>
          <a:xfrm>
            <a:off x="1961931" y="6168317"/>
            <a:ext cx="1861407" cy="369332"/>
          </a:xfrm>
          <a:prstGeom prst="rect">
            <a:avLst/>
          </a:prstGeom>
          <a:noFill/>
        </p:spPr>
        <p:txBody>
          <a:bodyPr wrap="none" rtlCol="0">
            <a:spAutoFit/>
          </a:bodyPr>
          <a:lstStyle/>
          <a:p>
            <a:r>
              <a:rPr lang="fr-FR" dirty="0">
                <a:solidFill>
                  <a:srgbClr val="FFFFFF"/>
                </a:solidFill>
                <a:latin typeface="Verdana" panose="020B0604030504040204" pitchFamily="34" charset="0"/>
                <a:ea typeface="Verdana" panose="020B0604030504040204" pitchFamily="34" charset="0"/>
              </a:rPr>
              <a:t>tronc commun</a:t>
            </a:r>
          </a:p>
        </p:txBody>
      </p:sp>
      <p:sp>
        <p:nvSpPr>
          <p:cNvPr id="40" name="TextBox 39">
            <a:extLst>
              <a:ext uri="{FF2B5EF4-FFF2-40B4-BE49-F238E27FC236}">
                <a16:creationId xmlns:a16="http://schemas.microsoft.com/office/drawing/2014/main" id="{555CE2C1-3D47-B142-91DE-E7734A3ED110}"/>
              </a:ext>
            </a:extLst>
          </p:cNvPr>
          <p:cNvSpPr txBox="1"/>
          <p:nvPr/>
        </p:nvSpPr>
        <p:spPr>
          <a:xfrm>
            <a:off x="6158516" y="6172716"/>
            <a:ext cx="1345240" cy="369332"/>
          </a:xfrm>
          <a:prstGeom prst="rect">
            <a:avLst/>
          </a:prstGeom>
          <a:noFill/>
        </p:spPr>
        <p:txBody>
          <a:bodyPr wrap="none" rtlCol="0">
            <a:spAutoFit/>
          </a:bodyPr>
          <a:lstStyle/>
          <a:p>
            <a:r>
              <a:rPr lang="fr-FR" dirty="0">
                <a:solidFill>
                  <a:srgbClr val="FFFFFF"/>
                </a:solidFill>
                <a:latin typeface="Verdana" panose="020B0604030504040204" pitchFamily="34" charset="0"/>
                <a:ea typeface="Verdana" panose="020B0604030504040204" pitchFamily="34" charset="0"/>
              </a:rPr>
              <a:t>spécifique</a:t>
            </a:r>
          </a:p>
        </p:txBody>
      </p:sp>
      <p:sp>
        <p:nvSpPr>
          <p:cNvPr id="41" name="TextBox 40">
            <a:extLst>
              <a:ext uri="{FF2B5EF4-FFF2-40B4-BE49-F238E27FC236}">
                <a16:creationId xmlns:a16="http://schemas.microsoft.com/office/drawing/2014/main" id="{FB5C3DA7-8EF6-1B46-A85D-5B83C6D6F730}"/>
              </a:ext>
            </a:extLst>
          </p:cNvPr>
          <p:cNvSpPr txBox="1"/>
          <p:nvPr/>
        </p:nvSpPr>
        <p:spPr>
          <a:xfrm>
            <a:off x="9627251" y="6168317"/>
            <a:ext cx="816249" cy="369332"/>
          </a:xfrm>
          <a:prstGeom prst="rect">
            <a:avLst/>
          </a:prstGeom>
          <a:noFill/>
        </p:spPr>
        <p:txBody>
          <a:bodyPr wrap="none" rtlCol="0">
            <a:spAutoFit/>
          </a:bodyPr>
          <a:lstStyle/>
          <a:p>
            <a:r>
              <a:rPr lang="fr-FR" dirty="0">
                <a:solidFill>
                  <a:srgbClr val="FFFFFF"/>
                </a:solidFill>
                <a:latin typeface="Verdana" panose="020B0604030504040204" pitchFamily="34" charset="0"/>
                <a:ea typeface="Verdana" panose="020B0604030504040204" pitchFamily="34" charset="0"/>
              </a:rPr>
              <a:t>stage</a:t>
            </a:r>
          </a:p>
        </p:txBody>
      </p:sp>
      <p:cxnSp>
        <p:nvCxnSpPr>
          <p:cNvPr id="42" name="Straight Connector 41">
            <a:extLst>
              <a:ext uri="{FF2B5EF4-FFF2-40B4-BE49-F238E27FC236}">
                <a16:creationId xmlns:a16="http://schemas.microsoft.com/office/drawing/2014/main" id="{9462AD84-8333-0D45-A1A7-53CF59B1CAEC}"/>
              </a:ext>
            </a:extLst>
          </p:cNvPr>
          <p:cNvCxnSpPr/>
          <p:nvPr/>
        </p:nvCxnSpPr>
        <p:spPr>
          <a:xfrm>
            <a:off x="6741268" y="2673496"/>
            <a:ext cx="1247228" cy="0"/>
          </a:xfrm>
          <a:prstGeom prst="line">
            <a:avLst/>
          </a:prstGeom>
          <a:ln w="15875">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CC132F56-03AD-9843-BEAB-524F0B534021}"/>
              </a:ext>
            </a:extLst>
          </p:cNvPr>
          <p:cNvCxnSpPr/>
          <p:nvPr/>
        </p:nvCxnSpPr>
        <p:spPr>
          <a:xfrm>
            <a:off x="4863098" y="2678754"/>
            <a:ext cx="1247228" cy="0"/>
          </a:xfrm>
          <a:prstGeom prst="line">
            <a:avLst/>
          </a:prstGeom>
          <a:ln w="15875">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85C1187F-9FAB-DE43-B9AA-7CBAAA305E60}"/>
              </a:ext>
            </a:extLst>
          </p:cNvPr>
          <p:cNvCxnSpPr/>
          <p:nvPr/>
        </p:nvCxnSpPr>
        <p:spPr>
          <a:xfrm>
            <a:off x="2765779" y="2673496"/>
            <a:ext cx="1247228" cy="0"/>
          </a:xfrm>
          <a:prstGeom prst="line">
            <a:avLst/>
          </a:prstGeom>
          <a:ln w="15875">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5CF4508F-7B76-FA41-8749-332B5759B52E}"/>
              </a:ext>
            </a:extLst>
          </p:cNvPr>
          <p:cNvCxnSpPr/>
          <p:nvPr/>
        </p:nvCxnSpPr>
        <p:spPr>
          <a:xfrm>
            <a:off x="651661" y="2682617"/>
            <a:ext cx="1247228" cy="0"/>
          </a:xfrm>
          <a:prstGeom prst="line">
            <a:avLst/>
          </a:prstGeom>
          <a:ln w="15875">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pic>
        <p:nvPicPr>
          <p:cNvPr id="47" name="Image 46">
            <a:extLst>
              <a:ext uri="{FF2B5EF4-FFF2-40B4-BE49-F238E27FC236}">
                <a16:creationId xmlns:a16="http://schemas.microsoft.com/office/drawing/2014/main" id="{07150464-88C6-42A3-BEB7-DD12E9DAA0F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655226" y="168611"/>
            <a:ext cx="1207880" cy="681165"/>
          </a:xfrm>
          <a:prstGeom prst="rect">
            <a:avLst/>
          </a:prstGeom>
        </p:spPr>
      </p:pic>
      <p:sp>
        <p:nvSpPr>
          <p:cNvPr id="46" name="Rectangle 45">
            <a:extLst>
              <a:ext uri="{FF2B5EF4-FFF2-40B4-BE49-F238E27FC236}">
                <a16:creationId xmlns:a16="http://schemas.microsoft.com/office/drawing/2014/main" id="{50442077-9AA5-4D0D-8769-A8513B43EA41}"/>
              </a:ext>
            </a:extLst>
          </p:cNvPr>
          <p:cNvSpPr/>
          <p:nvPr/>
        </p:nvSpPr>
        <p:spPr>
          <a:xfrm>
            <a:off x="8584153" y="1813479"/>
            <a:ext cx="1272000" cy="4320000"/>
          </a:xfrm>
          <a:prstGeom prst="rect">
            <a:avLst/>
          </a:prstGeom>
          <a:no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8" name="Rectangle 47">
            <a:extLst>
              <a:ext uri="{FF2B5EF4-FFF2-40B4-BE49-F238E27FC236}">
                <a16:creationId xmlns:a16="http://schemas.microsoft.com/office/drawing/2014/main" id="{C68C6031-787A-4CEC-A91B-D464DA1F574D}"/>
              </a:ext>
            </a:extLst>
          </p:cNvPr>
          <p:cNvSpPr/>
          <p:nvPr/>
        </p:nvSpPr>
        <p:spPr>
          <a:xfrm>
            <a:off x="8605179" y="1818739"/>
            <a:ext cx="1247228" cy="1728000"/>
          </a:xfrm>
          <a:prstGeom prst="rect">
            <a:avLst/>
          </a:prstGeom>
          <a:solidFill>
            <a:srgbClr val="E74610"/>
          </a:solidFill>
          <a:ln w="38100">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fr-FR" dirty="0">
                <a:latin typeface="Verdana" panose="020B0604030504040204" pitchFamily="34" charset="0"/>
                <a:ea typeface="Verdana" panose="020B0604030504040204" pitchFamily="34" charset="0"/>
              </a:rPr>
              <a:t>6 </a:t>
            </a:r>
          </a:p>
          <a:p>
            <a:pPr algn="ctr"/>
            <a:r>
              <a:rPr lang="fr-FR" dirty="0">
                <a:latin typeface="Verdana" panose="020B0604030504040204" pitchFamily="34" charset="0"/>
                <a:ea typeface="Verdana" panose="020B0604030504040204" pitchFamily="34" charset="0"/>
              </a:rPr>
              <a:t>ECTS</a:t>
            </a:r>
          </a:p>
          <a:p>
            <a:pPr algn="ctr"/>
            <a:endParaRPr lang="fr-FR" dirty="0"/>
          </a:p>
          <a:p>
            <a:pPr algn="ctr"/>
            <a:endParaRPr lang="fr-FR" sz="1400" dirty="0"/>
          </a:p>
          <a:p>
            <a:pPr algn="ctr"/>
            <a:r>
              <a:rPr lang="fr-FR" dirty="0">
                <a:latin typeface="Verdana" panose="020B0604030504040204" pitchFamily="34" charset="0"/>
                <a:ea typeface="Verdana" panose="020B0604030504040204" pitchFamily="34" charset="0"/>
              </a:rPr>
              <a:t>6</a:t>
            </a:r>
          </a:p>
          <a:p>
            <a:pPr algn="ctr"/>
            <a:r>
              <a:rPr lang="fr-FR" dirty="0">
                <a:latin typeface="Verdana" panose="020B0604030504040204" pitchFamily="34" charset="0"/>
                <a:ea typeface="Verdana" panose="020B0604030504040204" pitchFamily="34" charset="0"/>
              </a:rPr>
              <a:t>ECTS</a:t>
            </a:r>
          </a:p>
        </p:txBody>
      </p:sp>
      <p:sp>
        <p:nvSpPr>
          <p:cNvPr id="49" name="Rectangle 48">
            <a:extLst>
              <a:ext uri="{FF2B5EF4-FFF2-40B4-BE49-F238E27FC236}">
                <a16:creationId xmlns:a16="http://schemas.microsoft.com/office/drawing/2014/main" id="{D7A36120-5D24-452E-A0DA-03AF892734C6}"/>
              </a:ext>
            </a:extLst>
          </p:cNvPr>
          <p:cNvSpPr/>
          <p:nvPr/>
        </p:nvSpPr>
        <p:spPr>
          <a:xfrm>
            <a:off x="8605179" y="4828339"/>
            <a:ext cx="1247228" cy="1296000"/>
          </a:xfrm>
          <a:prstGeom prst="rect">
            <a:avLst/>
          </a:prstGeom>
          <a:solidFill>
            <a:schemeClr val="accent4">
              <a:lumMod val="60000"/>
              <a:lumOff val="40000"/>
            </a:schemeClr>
          </a:solidFill>
          <a:ln w="381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solidFill>
                  <a:schemeClr val="tx1"/>
                </a:solidFill>
                <a:latin typeface="Verdana" panose="020B0604030504040204" pitchFamily="34" charset="0"/>
                <a:ea typeface="Verdana" panose="020B0604030504040204" pitchFamily="34" charset="0"/>
              </a:rPr>
              <a:t>9</a:t>
            </a:r>
          </a:p>
          <a:p>
            <a:pPr algn="ctr"/>
            <a:r>
              <a:rPr lang="fr-FR" dirty="0">
                <a:solidFill>
                  <a:schemeClr val="tx1"/>
                </a:solidFill>
                <a:latin typeface="Verdana" panose="020B0604030504040204" pitchFamily="34" charset="0"/>
                <a:ea typeface="Verdana" panose="020B0604030504040204" pitchFamily="34" charset="0"/>
              </a:rPr>
              <a:t>ECTS</a:t>
            </a:r>
          </a:p>
        </p:txBody>
      </p:sp>
      <p:sp>
        <p:nvSpPr>
          <p:cNvPr id="50" name="TextBox 25">
            <a:extLst>
              <a:ext uri="{FF2B5EF4-FFF2-40B4-BE49-F238E27FC236}">
                <a16:creationId xmlns:a16="http://schemas.microsoft.com/office/drawing/2014/main" id="{998F13F1-1CFC-4D6B-8BED-10F81FD7EF09}"/>
              </a:ext>
            </a:extLst>
          </p:cNvPr>
          <p:cNvSpPr txBox="1"/>
          <p:nvPr/>
        </p:nvSpPr>
        <p:spPr>
          <a:xfrm>
            <a:off x="8809367" y="1374070"/>
            <a:ext cx="931665" cy="369332"/>
          </a:xfrm>
          <a:prstGeom prst="rect">
            <a:avLst/>
          </a:prstGeom>
          <a:noFill/>
        </p:spPr>
        <p:txBody>
          <a:bodyPr wrap="none" rtlCol="0">
            <a:spAutoFit/>
          </a:bodyPr>
          <a:lstStyle/>
          <a:p>
            <a:r>
              <a:rPr lang="fr-FR" b="1" dirty="0">
                <a:solidFill>
                  <a:srgbClr val="FFFFFF"/>
                </a:solidFill>
                <a:latin typeface="Verdana" panose="020B0604030504040204" pitchFamily="34" charset="0"/>
                <a:ea typeface="Verdana" panose="020B0604030504040204" pitchFamily="34" charset="0"/>
                <a:cs typeface="Arial" panose="020B0604020202020204" pitchFamily="34" charset="0"/>
              </a:rPr>
              <a:t>ATDM</a:t>
            </a:r>
          </a:p>
        </p:txBody>
      </p:sp>
      <p:sp>
        <p:nvSpPr>
          <p:cNvPr id="51" name="Rectangle 50">
            <a:extLst>
              <a:ext uri="{FF2B5EF4-FFF2-40B4-BE49-F238E27FC236}">
                <a16:creationId xmlns:a16="http://schemas.microsoft.com/office/drawing/2014/main" id="{59DB5CA9-2DE5-4C13-A930-9AC654C26A5B}"/>
              </a:ext>
            </a:extLst>
          </p:cNvPr>
          <p:cNvSpPr/>
          <p:nvPr/>
        </p:nvSpPr>
        <p:spPr>
          <a:xfrm>
            <a:off x="8605179" y="3539539"/>
            <a:ext cx="1247228" cy="1296000"/>
          </a:xfrm>
          <a:prstGeom prst="rect">
            <a:avLst/>
          </a:prstGeom>
          <a:solidFill>
            <a:srgbClr val="00B050"/>
          </a:solidFill>
          <a:ln w="381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latin typeface="Verdana" panose="020B0604030504040204" pitchFamily="34" charset="0"/>
                <a:ea typeface="Verdana" panose="020B0604030504040204" pitchFamily="34" charset="0"/>
              </a:rPr>
              <a:t>9</a:t>
            </a:r>
          </a:p>
          <a:p>
            <a:pPr algn="ctr"/>
            <a:r>
              <a:rPr lang="fr-FR" dirty="0">
                <a:latin typeface="Verdana" panose="020B0604030504040204" pitchFamily="34" charset="0"/>
                <a:ea typeface="Verdana" panose="020B0604030504040204" pitchFamily="34" charset="0"/>
              </a:rPr>
              <a:t>ECTS</a:t>
            </a:r>
          </a:p>
        </p:txBody>
      </p:sp>
      <p:cxnSp>
        <p:nvCxnSpPr>
          <p:cNvPr id="52" name="Straight Connector 41">
            <a:extLst>
              <a:ext uri="{FF2B5EF4-FFF2-40B4-BE49-F238E27FC236}">
                <a16:creationId xmlns:a16="http://schemas.microsoft.com/office/drawing/2014/main" id="{A5FEB1E5-D13E-41BD-BF3B-24727068DAAB}"/>
              </a:ext>
            </a:extLst>
          </p:cNvPr>
          <p:cNvCxnSpPr/>
          <p:nvPr/>
        </p:nvCxnSpPr>
        <p:spPr>
          <a:xfrm>
            <a:off x="8598179" y="2692726"/>
            <a:ext cx="1247228" cy="0"/>
          </a:xfrm>
          <a:prstGeom prst="line">
            <a:avLst/>
          </a:prstGeom>
          <a:ln w="15875">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547287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202C41"/>
        </a:solid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281690" y="241091"/>
            <a:ext cx="11684661" cy="574434"/>
          </a:xfrm>
        </p:spPr>
        <p:txBody>
          <a:bodyPr lIns="0" tIns="0" rIns="0" bIns="0" anchor="t" anchorCtr="0">
            <a:noAutofit/>
          </a:bodyPr>
          <a:lstStyle/>
          <a:p>
            <a:pPr algn="l">
              <a:lnSpc>
                <a:spcPct val="90000"/>
              </a:lnSpc>
            </a:pPr>
            <a:r>
              <a:rPr lang="fr-FR" sz="2000" b="1" dirty="0">
                <a:solidFill>
                  <a:srgbClr val="E74610"/>
                </a:solidFill>
                <a:latin typeface="Verdana" panose="020B0604030504040204" pitchFamily="34" charset="0"/>
                <a:ea typeface="Verdana" panose="020B0604030504040204" pitchFamily="34" charset="0"/>
                <a:cs typeface="Arial" pitchFamily="34" charset="0"/>
              </a:rPr>
              <a:t>Semestre 9 (Master 2): </a:t>
            </a:r>
            <a:r>
              <a:rPr lang="fr-FR" sz="2400" b="1" dirty="0">
                <a:solidFill>
                  <a:srgbClr val="E30613"/>
                </a:solidFill>
                <a:latin typeface="Verdana" panose="020B0604030504040204" pitchFamily="34" charset="0"/>
                <a:ea typeface="Verdana" panose="020B0604030504040204" pitchFamily="34" charset="0"/>
                <a:cs typeface="Arial" pitchFamily="34" charset="0"/>
              </a:rPr>
              <a:t/>
            </a:r>
            <a:br>
              <a:rPr lang="fr-FR" sz="2400" b="1" dirty="0">
                <a:solidFill>
                  <a:srgbClr val="E30613"/>
                </a:solidFill>
                <a:latin typeface="Verdana" panose="020B0604030504040204" pitchFamily="34" charset="0"/>
                <a:ea typeface="Verdana" panose="020B0604030504040204" pitchFamily="34" charset="0"/>
                <a:cs typeface="Arial" pitchFamily="34" charset="0"/>
              </a:rPr>
            </a:br>
            <a:r>
              <a:rPr lang="fr-FR" sz="2400" b="1" dirty="0">
                <a:solidFill>
                  <a:srgbClr val="E30613"/>
                </a:solidFill>
                <a:latin typeface="Verdana" panose="020B0604030504040204" pitchFamily="34" charset="0"/>
                <a:ea typeface="Verdana" panose="020B0604030504040204" pitchFamily="34" charset="0"/>
                <a:cs typeface="Arial" pitchFamily="34" charset="0"/>
              </a:rPr>
              <a:t/>
            </a:r>
            <a:br>
              <a:rPr lang="fr-FR" sz="2400" b="1" dirty="0">
                <a:solidFill>
                  <a:srgbClr val="E30613"/>
                </a:solidFill>
                <a:latin typeface="Verdana" panose="020B0604030504040204" pitchFamily="34" charset="0"/>
                <a:ea typeface="Verdana" panose="020B0604030504040204" pitchFamily="34" charset="0"/>
                <a:cs typeface="Arial" pitchFamily="34" charset="0"/>
              </a:rPr>
            </a:br>
            <a:r>
              <a:rPr lang="fr-FR" sz="1800" b="1" dirty="0">
                <a:solidFill>
                  <a:srgbClr val="E74610"/>
                </a:solidFill>
                <a:latin typeface="Verdana" panose="020B0604030504040204" pitchFamily="34" charset="0"/>
                <a:ea typeface="Verdana" panose="020B0604030504040204" pitchFamily="34" charset="0"/>
                <a:cs typeface="Arial" pitchFamily="34" charset="0"/>
              </a:rPr>
              <a:t>Renforcement partie spécifique (spécialisation+++)  </a:t>
            </a:r>
          </a:p>
        </p:txBody>
      </p:sp>
      <p:sp>
        <p:nvSpPr>
          <p:cNvPr id="11" name="Rectangle 10">
            <a:extLst>
              <a:ext uri="{FF2B5EF4-FFF2-40B4-BE49-F238E27FC236}">
                <a16:creationId xmlns:a16="http://schemas.microsoft.com/office/drawing/2014/main" id="{0E8725EB-6504-B041-8C4B-05EFAD478C1D}"/>
              </a:ext>
            </a:extLst>
          </p:cNvPr>
          <p:cNvSpPr/>
          <p:nvPr/>
        </p:nvSpPr>
        <p:spPr>
          <a:xfrm>
            <a:off x="281690" y="668883"/>
            <a:ext cx="609600" cy="76200"/>
          </a:xfrm>
          <a:prstGeom prst="rect">
            <a:avLst/>
          </a:prstGeom>
          <a:solidFill>
            <a:srgbClr val="E74610"/>
          </a:solidFill>
          <a:ln>
            <a:solidFill>
              <a:srgbClr val="E3061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 name="Rectangle 2">
            <a:extLst>
              <a:ext uri="{FF2B5EF4-FFF2-40B4-BE49-F238E27FC236}">
                <a16:creationId xmlns:a16="http://schemas.microsoft.com/office/drawing/2014/main" id="{45A3B906-5204-A947-B246-2AEFCBDC301D}"/>
              </a:ext>
            </a:extLst>
          </p:cNvPr>
          <p:cNvSpPr/>
          <p:nvPr/>
        </p:nvSpPr>
        <p:spPr>
          <a:xfrm>
            <a:off x="644633" y="1778483"/>
            <a:ext cx="1272000" cy="4320000"/>
          </a:xfrm>
          <a:prstGeom prst="rect">
            <a:avLst/>
          </a:prstGeom>
          <a:no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 name="Rectangle 12">
            <a:extLst>
              <a:ext uri="{FF2B5EF4-FFF2-40B4-BE49-F238E27FC236}">
                <a16:creationId xmlns:a16="http://schemas.microsoft.com/office/drawing/2014/main" id="{E7CF43BD-434E-1E4D-A86F-3552241F3810}"/>
              </a:ext>
            </a:extLst>
          </p:cNvPr>
          <p:cNvSpPr/>
          <p:nvPr/>
        </p:nvSpPr>
        <p:spPr>
          <a:xfrm>
            <a:off x="665659" y="1783743"/>
            <a:ext cx="1247228" cy="1296000"/>
          </a:xfrm>
          <a:prstGeom prst="rect">
            <a:avLst/>
          </a:prstGeom>
          <a:solidFill>
            <a:srgbClr val="E74610"/>
          </a:solidFill>
          <a:ln w="381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t>9 </a:t>
            </a:r>
          </a:p>
          <a:p>
            <a:pPr algn="ctr"/>
            <a:r>
              <a:rPr lang="fr-FR" dirty="0"/>
              <a:t>ECTS</a:t>
            </a:r>
          </a:p>
        </p:txBody>
      </p:sp>
      <p:sp>
        <p:nvSpPr>
          <p:cNvPr id="14" name="Rectangle 13">
            <a:extLst>
              <a:ext uri="{FF2B5EF4-FFF2-40B4-BE49-F238E27FC236}">
                <a16:creationId xmlns:a16="http://schemas.microsoft.com/office/drawing/2014/main" id="{4F7125D6-F280-7047-B36C-155B9F489016}"/>
              </a:ext>
            </a:extLst>
          </p:cNvPr>
          <p:cNvSpPr/>
          <p:nvPr/>
        </p:nvSpPr>
        <p:spPr>
          <a:xfrm>
            <a:off x="665659" y="3079744"/>
            <a:ext cx="1247228" cy="3009601"/>
          </a:xfrm>
          <a:prstGeom prst="rect">
            <a:avLst/>
          </a:prstGeom>
          <a:solidFill>
            <a:srgbClr val="00B050"/>
          </a:solidFill>
          <a:ln w="381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t>21</a:t>
            </a:r>
          </a:p>
          <a:p>
            <a:pPr algn="ctr"/>
            <a:r>
              <a:rPr lang="fr-FR" dirty="0"/>
              <a:t>ECTS</a:t>
            </a:r>
          </a:p>
        </p:txBody>
      </p:sp>
      <p:sp>
        <p:nvSpPr>
          <p:cNvPr id="5" name="TextBox 4">
            <a:extLst>
              <a:ext uri="{FF2B5EF4-FFF2-40B4-BE49-F238E27FC236}">
                <a16:creationId xmlns:a16="http://schemas.microsoft.com/office/drawing/2014/main" id="{73885422-7A00-EC44-B8D9-68B32AFCE9DD}"/>
              </a:ext>
            </a:extLst>
          </p:cNvPr>
          <p:cNvSpPr txBox="1"/>
          <p:nvPr/>
        </p:nvSpPr>
        <p:spPr>
          <a:xfrm>
            <a:off x="891290" y="1392621"/>
            <a:ext cx="877163" cy="369332"/>
          </a:xfrm>
          <a:prstGeom prst="rect">
            <a:avLst/>
          </a:prstGeom>
          <a:noFill/>
        </p:spPr>
        <p:txBody>
          <a:bodyPr wrap="none" rtlCol="0">
            <a:spAutoFit/>
          </a:bodyPr>
          <a:lstStyle/>
          <a:p>
            <a:r>
              <a:rPr lang="fr-FR" b="1" dirty="0">
                <a:solidFill>
                  <a:schemeClr val="bg1"/>
                </a:solidFill>
                <a:latin typeface="Verdana" panose="020B0604030504040204" pitchFamily="34" charset="0"/>
                <a:ea typeface="Verdana" panose="020B0604030504040204" pitchFamily="34" charset="0"/>
                <a:cs typeface="Arial" panose="020B0604020202020204" pitchFamily="34" charset="0"/>
              </a:rPr>
              <a:t>APAS</a:t>
            </a:r>
          </a:p>
        </p:txBody>
      </p:sp>
      <p:sp>
        <p:nvSpPr>
          <p:cNvPr id="15" name="Rectangle 14">
            <a:extLst>
              <a:ext uri="{FF2B5EF4-FFF2-40B4-BE49-F238E27FC236}">
                <a16:creationId xmlns:a16="http://schemas.microsoft.com/office/drawing/2014/main" id="{30561855-BF09-6D42-A7E1-CBA9D8C639D3}"/>
              </a:ext>
            </a:extLst>
          </p:cNvPr>
          <p:cNvSpPr/>
          <p:nvPr/>
        </p:nvSpPr>
        <p:spPr>
          <a:xfrm>
            <a:off x="2487302" y="1783739"/>
            <a:ext cx="1272000" cy="4320000"/>
          </a:xfrm>
          <a:prstGeom prst="rect">
            <a:avLst/>
          </a:prstGeom>
          <a:no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49B6D4C0-2348-9A49-AA87-72364ADE8847}"/>
              </a:ext>
            </a:extLst>
          </p:cNvPr>
          <p:cNvSpPr/>
          <p:nvPr/>
        </p:nvSpPr>
        <p:spPr>
          <a:xfrm>
            <a:off x="2508328" y="1788999"/>
            <a:ext cx="1247228" cy="1296000"/>
          </a:xfrm>
          <a:prstGeom prst="rect">
            <a:avLst/>
          </a:prstGeom>
          <a:solidFill>
            <a:srgbClr val="E74610"/>
          </a:solidFill>
          <a:ln w="381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t>9 </a:t>
            </a:r>
          </a:p>
          <a:p>
            <a:pPr algn="ctr"/>
            <a:r>
              <a:rPr lang="fr-FR" dirty="0"/>
              <a:t>ECTS</a:t>
            </a:r>
          </a:p>
        </p:txBody>
      </p:sp>
      <p:sp>
        <p:nvSpPr>
          <p:cNvPr id="17" name="Rectangle 16">
            <a:extLst>
              <a:ext uri="{FF2B5EF4-FFF2-40B4-BE49-F238E27FC236}">
                <a16:creationId xmlns:a16="http://schemas.microsoft.com/office/drawing/2014/main" id="{399C6B07-D4A3-C54C-BCB0-9ECC7BDE12FD}"/>
              </a:ext>
            </a:extLst>
          </p:cNvPr>
          <p:cNvSpPr/>
          <p:nvPr/>
        </p:nvSpPr>
        <p:spPr>
          <a:xfrm>
            <a:off x="2508328" y="3079744"/>
            <a:ext cx="1247228" cy="3014857"/>
          </a:xfrm>
          <a:prstGeom prst="rect">
            <a:avLst/>
          </a:prstGeom>
          <a:solidFill>
            <a:srgbClr val="00B050"/>
          </a:solidFill>
          <a:ln w="381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t>21</a:t>
            </a:r>
          </a:p>
          <a:p>
            <a:pPr algn="ctr"/>
            <a:r>
              <a:rPr lang="fr-FR" dirty="0"/>
              <a:t>ECTS</a:t>
            </a:r>
          </a:p>
        </p:txBody>
      </p:sp>
      <p:sp>
        <p:nvSpPr>
          <p:cNvPr id="18" name="TextBox 17">
            <a:extLst>
              <a:ext uri="{FF2B5EF4-FFF2-40B4-BE49-F238E27FC236}">
                <a16:creationId xmlns:a16="http://schemas.microsoft.com/office/drawing/2014/main" id="{08FC9584-2955-B245-B139-5F487887DC47}"/>
              </a:ext>
            </a:extLst>
          </p:cNvPr>
          <p:cNvSpPr txBox="1"/>
          <p:nvPr/>
        </p:nvSpPr>
        <p:spPr>
          <a:xfrm>
            <a:off x="2710368" y="1382118"/>
            <a:ext cx="870751" cy="369332"/>
          </a:xfrm>
          <a:prstGeom prst="rect">
            <a:avLst/>
          </a:prstGeom>
          <a:noFill/>
        </p:spPr>
        <p:txBody>
          <a:bodyPr wrap="none" rtlCol="0">
            <a:spAutoFit/>
          </a:bodyPr>
          <a:lstStyle/>
          <a:p>
            <a:r>
              <a:rPr lang="fr-FR" b="1" dirty="0">
                <a:solidFill>
                  <a:schemeClr val="bg1"/>
                </a:solidFill>
                <a:latin typeface="Verdana" panose="020B0604030504040204" pitchFamily="34" charset="0"/>
                <a:ea typeface="Verdana" panose="020B0604030504040204" pitchFamily="34" charset="0"/>
                <a:cs typeface="Arial" panose="020B0604020202020204" pitchFamily="34" charset="0"/>
              </a:rPr>
              <a:t>EOPS</a:t>
            </a:r>
          </a:p>
        </p:txBody>
      </p:sp>
      <p:sp>
        <p:nvSpPr>
          <p:cNvPr id="19" name="Rectangle 18">
            <a:extLst>
              <a:ext uri="{FF2B5EF4-FFF2-40B4-BE49-F238E27FC236}">
                <a16:creationId xmlns:a16="http://schemas.microsoft.com/office/drawing/2014/main" id="{4E5D7FDE-1257-6E4A-BB60-C24F0CDBA037}"/>
              </a:ext>
            </a:extLst>
          </p:cNvPr>
          <p:cNvSpPr/>
          <p:nvPr/>
        </p:nvSpPr>
        <p:spPr>
          <a:xfrm>
            <a:off x="4254266" y="1788994"/>
            <a:ext cx="1272000" cy="4320000"/>
          </a:xfrm>
          <a:prstGeom prst="rect">
            <a:avLst/>
          </a:prstGeom>
          <a:no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0" name="Rectangle 19">
            <a:extLst>
              <a:ext uri="{FF2B5EF4-FFF2-40B4-BE49-F238E27FC236}">
                <a16:creationId xmlns:a16="http://schemas.microsoft.com/office/drawing/2014/main" id="{859B2B95-72F4-1744-8739-A8051FF50757}"/>
              </a:ext>
            </a:extLst>
          </p:cNvPr>
          <p:cNvSpPr/>
          <p:nvPr/>
        </p:nvSpPr>
        <p:spPr>
          <a:xfrm>
            <a:off x="4275292" y="1783744"/>
            <a:ext cx="1247228" cy="1296000"/>
          </a:xfrm>
          <a:prstGeom prst="rect">
            <a:avLst/>
          </a:prstGeom>
          <a:solidFill>
            <a:srgbClr val="E74610"/>
          </a:solidFill>
          <a:ln w="381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t>9 </a:t>
            </a:r>
          </a:p>
          <a:p>
            <a:pPr algn="ctr"/>
            <a:r>
              <a:rPr lang="fr-FR" dirty="0"/>
              <a:t>ECTS</a:t>
            </a:r>
          </a:p>
        </p:txBody>
      </p:sp>
      <p:sp>
        <p:nvSpPr>
          <p:cNvPr id="21" name="Rectangle 20">
            <a:extLst>
              <a:ext uri="{FF2B5EF4-FFF2-40B4-BE49-F238E27FC236}">
                <a16:creationId xmlns:a16="http://schemas.microsoft.com/office/drawing/2014/main" id="{8A641762-78C5-304B-924E-4E4A0AE61C8A}"/>
              </a:ext>
            </a:extLst>
          </p:cNvPr>
          <p:cNvSpPr/>
          <p:nvPr/>
        </p:nvSpPr>
        <p:spPr>
          <a:xfrm>
            <a:off x="4275292" y="3079743"/>
            <a:ext cx="1247228" cy="3020112"/>
          </a:xfrm>
          <a:prstGeom prst="rect">
            <a:avLst/>
          </a:prstGeom>
          <a:solidFill>
            <a:srgbClr val="00B050"/>
          </a:solidFill>
          <a:ln w="381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t>21</a:t>
            </a:r>
          </a:p>
          <a:p>
            <a:pPr algn="ctr"/>
            <a:r>
              <a:rPr lang="fr-FR" dirty="0"/>
              <a:t>ECTS</a:t>
            </a:r>
          </a:p>
        </p:txBody>
      </p:sp>
      <p:sp>
        <p:nvSpPr>
          <p:cNvPr id="22" name="TextBox 21">
            <a:extLst>
              <a:ext uri="{FF2B5EF4-FFF2-40B4-BE49-F238E27FC236}">
                <a16:creationId xmlns:a16="http://schemas.microsoft.com/office/drawing/2014/main" id="{D92F391E-7CE1-2243-BDC3-3422047F09CD}"/>
              </a:ext>
            </a:extLst>
          </p:cNvPr>
          <p:cNvSpPr txBox="1"/>
          <p:nvPr/>
        </p:nvSpPr>
        <p:spPr>
          <a:xfrm>
            <a:off x="4509392" y="1397877"/>
            <a:ext cx="886781" cy="369332"/>
          </a:xfrm>
          <a:prstGeom prst="rect">
            <a:avLst/>
          </a:prstGeom>
          <a:noFill/>
        </p:spPr>
        <p:txBody>
          <a:bodyPr wrap="none" rtlCol="0">
            <a:spAutoFit/>
          </a:bodyPr>
          <a:lstStyle/>
          <a:p>
            <a:r>
              <a:rPr lang="fr-FR" b="1" dirty="0">
                <a:solidFill>
                  <a:schemeClr val="bg1"/>
                </a:solidFill>
                <a:latin typeface="Verdana" panose="020B0604030504040204" pitchFamily="34" charset="0"/>
                <a:ea typeface="Verdana" panose="020B0604030504040204" pitchFamily="34" charset="0"/>
                <a:cs typeface="Arial" panose="020B0604020202020204" pitchFamily="34" charset="0"/>
              </a:rPr>
              <a:t>ISMH</a:t>
            </a:r>
          </a:p>
        </p:txBody>
      </p:sp>
      <p:sp>
        <p:nvSpPr>
          <p:cNvPr id="23" name="Rectangle 22">
            <a:extLst>
              <a:ext uri="{FF2B5EF4-FFF2-40B4-BE49-F238E27FC236}">
                <a16:creationId xmlns:a16="http://schemas.microsoft.com/office/drawing/2014/main" id="{A79467E7-91B4-EC46-A761-94DB0D4C54E7}"/>
              </a:ext>
            </a:extLst>
          </p:cNvPr>
          <p:cNvSpPr/>
          <p:nvPr/>
        </p:nvSpPr>
        <p:spPr>
          <a:xfrm>
            <a:off x="6176817" y="1794249"/>
            <a:ext cx="1272000" cy="4320000"/>
          </a:xfrm>
          <a:prstGeom prst="rect">
            <a:avLst/>
          </a:prstGeom>
          <a:no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4" name="Rectangle 23">
            <a:extLst>
              <a:ext uri="{FF2B5EF4-FFF2-40B4-BE49-F238E27FC236}">
                <a16:creationId xmlns:a16="http://schemas.microsoft.com/office/drawing/2014/main" id="{61382048-1E2C-0440-B7E2-F5E03CAD9D1A}"/>
              </a:ext>
            </a:extLst>
          </p:cNvPr>
          <p:cNvSpPr/>
          <p:nvPr/>
        </p:nvSpPr>
        <p:spPr>
          <a:xfrm>
            <a:off x="6197843" y="1799509"/>
            <a:ext cx="1247228" cy="1296000"/>
          </a:xfrm>
          <a:prstGeom prst="rect">
            <a:avLst/>
          </a:prstGeom>
          <a:solidFill>
            <a:srgbClr val="E74610"/>
          </a:solidFill>
          <a:ln w="381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t>9 </a:t>
            </a:r>
          </a:p>
          <a:p>
            <a:pPr algn="ctr"/>
            <a:r>
              <a:rPr lang="fr-FR" dirty="0"/>
              <a:t>ECTS</a:t>
            </a:r>
          </a:p>
        </p:txBody>
      </p:sp>
      <p:sp>
        <p:nvSpPr>
          <p:cNvPr id="25" name="Rectangle 24">
            <a:extLst>
              <a:ext uri="{FF2B5EF4-FFF2-40B4-BE49-F238E27FC236}">
                <a16:creationId xmlns:a16="http://schemas.microsoft.com/office/drawing/2014/main" id="{1655E722-7F65-A048-B422-0DB919CE2143}"/>
              </a:ext>
            </a:extLst>
          </p:cNvPr>
          <p:cNvSpPr/>
          <p:nvPr/>
        </p:nvSpPr>
        <p:spPr>
          <a:xfrm>
            <a:off x="6197843" y="3095509"/>
            <a:ext cx="1247228" cy="3009600"/>
          </a:xfrm>
          <a:prstGeom prst="rect">
            <a:avLst/>
          </a:prstGeom>
          <a:solidFill>
            <a:srgbClr val="00B050"/>
          </a:solidFill>
          <a:ln w="381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t>21</a:t>
            </a:r>
          </a:p>
          <a:p>
            <a:pPr algn="ctr"/>
            <a:r>
              <a:rPr lang="fr-FR" dirty="0"/>
              <a:t>ECTS</a:t>
            </a:r>
          </a:p>
        </p:txBody>
      </p:sp>
      <p:sp>
        <p:nvSpPr>
          <p:cNvPr id="26" name="TextBox 25">
            <a:extLst>
              <a:ext uri="{FF2B5EF4-FFF2-40B4-BE49-F238E27FC236}">
                <a16:creationId xmlns:a16="http://schemas.microsoft.com/office/drawing/2014/main" id="{9764F50F-0492-A742-9614-5658F08C8E6D}"/>
              </a:ext>
            </a:extLst>
          </p:cNvPr>
          <p:cNvSpPr txBox="1"/>
          <p:nvPr/>
        </p:nvSpPr>
        <p:spPr>
          <a:xfrm>
            <a:off x="6472643" y="1392621"/>
            <a:ext cx="753732" cy="369332"/>
          </a:xfrm>
          <a:prstGeom prst="rect">
            <a:avLst/>
          </a:prstGeom>
          <a:noFill/>
        </p:spPr>
        <p:txBody>
          <a:bodyPr wrap="none" rtlCol="0">
            <a:spAutoFit/>
          </a:bodyPr>
          <a:lstStyle/>
          <a:p>
            <a:r>
              <a:rPr lang="fr-FR" b="1" dirty="0">
                <a:solidFill>
                  <a:schemeClr val="bg1"/>
                </a:solidFill>
                <a:latin typeface="Verdana" panose="020B0604030504040204" pitchFamily="34" charset="0"/>
                <a:ea typeface="Verdana" panose="020B0604030504040204" pitchFamily="34" charset="0"/>
                <a:cs typeface="Arial" panose="020B0604020202020204" pitchFamily="34" charset="0"/>
              </a:rPr>
              <a:t>MEH</a:t>
            </a:r>
          </a:p>
        </p:txBody>
      </p:sp>
      <p:sp>
        <p:nvSpPr>
          <p:cNvPr id="27" name="Rectangle 26">
            <a:extLst>
              <a:ext uri="{FF2B5EF4-FFF2-40B4-BE49-F238E27FC236}">
                <a16:creationId xmlns:a16="http://schemas.microsoft.com/office/drawing/2014/main" id="{9B029891-9275-CE4A-B363-34E0596631AE}"/>
              </a:ext>
            </a:extLst>
          </p:cNvPr>
          <p:cNvSpPr/>
          <p:nvPr/>
        </p:nvSpPr>
        <p:spPr>
          <a:xfrm>
            <a:off x="10328128" y="1799505"/>
            <a:ext cx="1272000" cy="4320000"/>
          </a:xfrm>
          <a:prstGeom prst="rect">
            <a:avLst/>
          </a:prstGeom>
          <a:no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8" name="Rectangle 27">
            <a:extLst>
              <a:ext uri="{FF2B5EF4-FFF2-40B4-BE49-F238E27FC236}">
                <a16:creationId xmlns:a16="http://schemas.microsoft.com/office/drawing/2014/main" id="{A2FF73FD-07A2-1D40-8601-9F916B06A71F}"/>
              </a:ext>
            </a:extLst>
          </p:cNvPr>
          <p:cNvSpPr/>
          <p:nvPr/>
        </p:nvSpPr>
        <p:spPr>
          <a:xfrm>
            <a:off x="10349154" y="3079318"/>
            <a:ext cx="1247228" cy="3031699"/>
          </a:xfrm>
          <a:prstGeom prst="rect">
            <a:avLst/>
          </a:prstGeom>
          <a:solidFill>
            <a:srgbClr val="00B050"/>
          </a:solidFill>
          <a:ln w="381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t>21 </a:t>
            </a:r>
          </a:p>
          <a:p>
            <a:pPr algn="ctr"/>
            <a:r>
              <a:rPr lang="fr-FR" dirty="0"/>
              <a:t>ECTS</a:t>
            </a:r>
          </a:p>
        </p:txBody>
      </p:sp>
      <p:sp>
        <p:nvSpPr>
          <p:cNvPr id="29" name="Rectangle 28">
            <a:extLst>
              <a:ext uri="{FF2B5EF4-FFF2-40B4-BE49-F238E27FC236}">
                <a16:creationId xmlns:a16="http://schemas.microsoft.com/office/drawing/2014/main" id="{A20FF8D7-E7AE-6247-81C2-7F54BAB65984}"/>
              </a:ext>
            </a:extLst>
          </p:cNvPr>
          <p:cNvSpPr/>
          <p:nvPr/>
        </p:nvSpPr>
        <p:spPr>
          <a:xfrm>
            <a:off x="10349154" y="1808417"/>
            <a:ext cx="1247228" cy="1270899"/>
          </a:xfrm>
          <a:prstGeom prst="rect">
            <a:avLst/>
          </a:prstGeom>
          <a:solidFill>
            <a:srgbClr val="E74610"/>
          </a:solidFill>
          <a:ln w="381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t>9</a:t>
            </a:r>
          </a:p>
          <a:p>
            <a:pPr algn="ctr"/>
            <a:r>
              <a:rPr lang="fr-FR" dirty="0"/>
              <a:t>ECTS</a:t>
            </a:r>
          </a:p>
        </p:txBody>
      </p:sp>
      <p:sp>
        <p:nvSpPr>
          <p:cNvPr id="30" name="TextBox 29">
            <a:extLst>
              <a:ext uri="{FF2B5EF4-FFF2-40B4-BE49-F238E27FC236}">
                <a16:creationId xmlns:a16="http://schemas.microsoft.com/office/drawing/2014/main" id="{EA50BB4D-C5FD-6E4E-8D17-C2F084E56B8A}"/>
              </a:ext>
            </a:extLst>
          </p:cNvPr>
          <p:cNvSpPr txBox="1"/>
          <p:nvPr/>
        </p:nvSpPr>
        <p:spPr>
          <a:xfrm>
            <a:off x="10502126" y="1382118"/>
            <a:ext cx="941283" cy="369332"/>
          </a:xfrm>
          <a:prstGeom prst="rect">
            <a:avLst/>
          </a:prstGeom>
          <a:noFill/>
        </p:spPr>
        <p:txBody>
          <a:bodyPr wrap="none" rtlCol="0">
            <a:spAutoFit/>
          </a:bodyPr>
          <a:lstStyle/>
          <a:p>
            <a:r>
              <a:rPr lang="fr-FR" b="1" dirty="0">
                <a:solidFill>
                  <a:schemeClr val="bg1"/>
                </a:solidFill>
                <a:latin typeface="Verdana" panose="020B0604030504040204" pitchFamily="34" charset="0"/>
                <a:ea typeface="Verdana" panose="020B0604030504040204" pitchFamily="34" charset="0"/>
                <a:cs typeface="Arial" panose="020B0604020202020204" pitchFamily="34" charset="0"/>
              </a:rPr>
              <a:t>MSTM</a:t>
            </a:r>
          </a:p>
        </p:txBody>
      </p:sp>
      <p:sp>
        <p:nvSpPr>
          <p:cNvPr id="4" name="Rectangle 3">
            <a:extLst>
              <a:ext uri="{FF2B5EF4-FFF2-40B4-BE49-F238E27FC236}">
                <a16:creationId xmlns:a16="http://schemas.microsoft.com/office/drawing/2014/main" id="{0553F272-BD07-224B-A365-634D32E33802}"/>
              </a:ext>
            </a:extLst>
          </p:cNvPr>
          <p:cNvSpPr/>
          <p:nvPr/>
        </p:nvSpPr>
        <p:spPr>
          <a:xfrm>
            <a:off x="990083" y="6346470"/>
            <a:ext cx="441439" cy="228709"/>
          </a:xfrm>
          <a:prstGeom prst="rect">
            <a:avLst/>
          </a:prstGeom>
          <a:solidFill>
            <a:srgbClr val="E7461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1" name="Rectangle 30">
            <a:extLst>
              <a:ext uri="{FF2B5EF4-FFF2-40B4-BE49-F238E27FC236}">
                <a16:creationId xmlns:a16="http://schemas.microsoft.com/office/drawing/2014/main" id="{8C6BF134-3599-ED4F-B808-E705F6FCAD66}"/>
              </a:ext>
            </a:extLst>
          </p:cNvPr>
          <p:cNvSpPr/>
          <p:nvPr/>
        </p:nvSpPr>
        <p:spPr>
          <a:xfrm>
            <a:off x="3814524" y="6368227"/>
            <a:ext cx="441439" cy="228709"/>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TextBox 8">
            <a:extLst>
              <a:ext uri="{FF2B5EF4-FFF2-40B4-BE49-F238E27FC236}">
                <a16:creationId xmlns:a16="http://schemas.microsoft.com/office/drawing/2014/main" id="{79736557-CA20-5547-9E34-6762D0BA3045}"/>
              </a:ext>
            </a:extLst>
          </p:cNvPr>
          <p:cNvSpPr txBox="1"/>
          <p:nvPr/>
        </p:nvSpPr>
        <p:spPr>
          <a:xfrm>
            <a:off x="1520069" y="6282345"/>
            <a:ext cx="1890133" cy="369332"/>
          </a:xfrm>
          <a:prstGeom prst="rect">
            <a:avLst/>
          </a:prstGeom>
          <a:noFill/>
        </p:spPr>
        <p:txBody>
          <a:bodyPr wrap="none" rtlCol="0">
            <a:spAutoFit/>
          </a:bodyPr>
          <a:lstStyle/>
          <a:p>
            <a:r>
              <a:rPr lang="fr-FR" dirty="0">
                <a:solidFill>
                  <a:schemeClr val="bg1"/>
                </a:solidFill>
                <a:latin typeface="Verdana" panose="020B0604030504040204" pitchFamily="34" charset="0"/>
                <a:ea typeface="Verdana" panose="020B0604030504040204" pitchFamily="34" charset="0"/>
              </a:rPr>
              <a:t>Tronc commun</a:t>
            </a:r>
          </a:p>
        </p:txBody>
      </p:sp>
      <p:sp>
        <p:nvSpPr>
          <p:cNvPr id="33" name="TextBox 32">
            <a:extLst>
              <a:ext uri="{FF2B5EF4-FFF2-40B4-BE49-F238E27FC236}">
                <a16:creationId xmlns:a16="http://schemas.microsoft.com/office/drawing/2014/main" id="{262DBBF8-26A2-AA4B-A5D6-0D359237C430}"/>
              </a:ext>
            </a:extLst>
          </p:cNvPr>
          <p:cNvSpPr txBox="1"/>
          <p:nvPr/>
        </p:nvSpPr>
        <p:spPr>
          <a:xfrm>
            <a:off x="4376761" y="6297915"/>
            <a:ext cx="1345240" cy="369332"/>
          </a:xfrm>
          <a:prstGeom prst="rect">
            <a:avLst/>
          </a:prstGeom>
          <a:noFill/>
        </p:spPr>
        <p:txBody>
          <a:bodyPr wrap="none" rtlCol="0">
            <a:spAutoFit/>
          </a:bodyPr>
          <a:lstStyle/>
          <a:p>
            <a:r>
              <a:rPr lang="fr-FR" dirty="0">
                <a:solidFill>
                  <a:schemeClr val="bg1"/>
                </a:solidFill>
                <a:latin typeface="Verdana" panose="020B0604030504040204" pitchFamily="34" charset="0"/>
                <a:ea typeface="Verdana" panose="020B0604030504040204" pitchFamily="34" charset="0"/>
              </a:rPr>
              <a:t>spécifique</a:t>
            </a:r>
          </a:p>
        </p:txBody>
      </p:sp>
      <p:pic>
        <p:nvPicPr>
          <p:cNvPr id="36" name="Image 35">
            <a:extLst>
              <a:ext uri="{FF2B5EF4-FFF2-40B4-BE49-F238E27FC236}">
                <a16:creationId xmlns:a16="http://schemas.microsoft.com/office/drawing/2014/main" id="{90E3B903-59BA-4412-9A93-ADEB41D78BB0}"/>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655226" y="168611"/>
            <a:ext cx="1207880" cy="681165"/>
          </a:xfrm>
          <a:prstGeom prst="rect">
            <a:avLst/>
          </a:prstGeom>
        </p:spPr>
      </p:pic>
      <p:sp>
        <p:nvSpPr>
          <p:cNvPr id="32" name="Rectangle 31">
            <a:extLst>
              <a:ext uri="{FF2B5EF4-FFF2-40B4-BE49-F238E27FC236}">
                <a16:creationId xmlns:a16="http://schemas.microsoft.com/office/drawing/2014/main" id="{5D2F33A3-823F-49E2-A832-DB64368ACB41}"/>
              </a:ext>
            </a:extLst>
          </p:cNvPr>
          <p:cNvSpPr/>
          <p:nvPr/>
        </p:nvSpPr>
        <p:spPr>
          <a:xfrm>
            <a:off x="8086998" y="1777973"/>
            <a:ext cx="1272000" cy="4320000"/>
          </a:xfrm>
          <a:prstGeom prst="rect">
            <a:avLst/>
          </a:prstGeom>
          <a:no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4" name="Rectangle 33">
            <a:extLst>
              <a:ext uri="{FF2B5EF4-FFF2-40B4-BE49-F238E27FC236}">
                <a16:creationId xmlns:a16="http://schemas.microsoft.com/office/drawing/2014/main" id="{5EB3BD72-4439-4CBA-90FD-CE0B4D1903D4}"/>
              </a:ext>
            </a:extLst>
          </p:cNvPr>
          <p:cNvSpPr/>
          <p:nvPr/>
        </p:nvSpPr>
        <p:spPr>
          <a:xfrm>
            <a:off x="8108024" y="1783233"/>
            <a:ext cx="1247228" cy="1296000"/>
          </a:xfrm>
          <a:prstGeom prst="rect">
            <a:avLst/>
          </a:prstGeom>
          <a:solidFill>
            <a:srgbClr val="E74610"/>
          </a:solidFill>
          <a:ln w="381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t>9 </a:t>
            </a:r>
          </a:p>
          <a:p>
            <a:pPr algn="ctr"/>
            <a:r>
              <a:rPr lang="fr-FR" dirty="0"/>
              <a:t>ECTS</a:t>
            </a:r>
          </a:p>
        </p:txBody>
      </p:sp>
      <p:sp>
        <p:nvSpPr>
          <p:cNvPr id="35" name="Rectangle 34">
            <a:extLst>
              <a:ext uri="{FF2B5EF4-FFF2-40B4-BE49-F238E27FC236}">
                <a16:creationId xmlns:a16="http://schemas.microsoft.com/office/drawing/2014/main" id="{578A4C69-D012-491F-99D5-EBE6B115F013}"/>
              </a:ext>
            </a:extLst>
          </p:cNvPr>
          <p:cNvSpPr/>
          <p:nvPr/>
        </p:nvSpPr>
        <p:spPr>
          <a:xfrm>
            <a:off x="8108024" y="3079233"/>
            <a:ext cx="1247228" cy="3009600"/>
          </a:xfrm>
          <a:prstGeom prst="rect">
            <a:avLst/>
          </a:prstGeom>
          <a:solidFill>
            <a:srgbClr val="00B050"/>
          </a:solidFill>
          <a:ln w="381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t>21</a:t>
            </a:r>
          </a:p>
          <a:p>
            <a:pPr algn="ctr"/>
            <a:r>
              <a:rPr lang="fr-FR" dirty="0"/>
              <a:t>ECTS</a:t>
            </a:r>
          </a:p>
        </p:txBody>
      </p:sp>
      <p:sp>
        <p:nvSpPr>
          <p:cNvPr id="37" name="TextBox 25">
            <a:extLst>
              <a:ext uri="{FF2B5EF4-FFF2-40B4-BE49-F238E27FC236}">
                <a16:creationId xmlns:a16="http://schemas.microsoft.com/office/drawing/2014/main" id="{B22920FB-69DA-493E-B038-7711D79127DE}"/>
              </a:ext>
            </a:extLst>
          </p:cNvPr>
          <p:cNvSpPr txBox="1"/>
          <p:nvPr/>
        </p:nvSpPr>
        <p:spPr>
          <a:xfrm>
            <a:off x="8311800" y="1376345"/>
            <a:ext cx="931665" cy="369332"/>
          </a:xfrm>
          <a:prstGeom prst="rect">
            <a:avLst/>
          </a:prstGeom>
          <a:noFill/>
        </p:spPr>
        <p:txBody>
          <a:bodyPr wrap="none" rtlCol="0">
            <a:spAutoFit/>
          </a:bodyPr>
          <a:lstStyle/>
          <a:p>
            <a:r>
              <a:rPr lang="fr-FR" b="1" dirty="0">
                <a:solidFill>
                  <a:schemeClr val="bg1"/>
                </a:solidFill>
                <a:latin typeface="Verdana" panose="020B0604030504040204" pitchFamily="34" charset="0"/>
                <a:ea typeface="Verdana" panose="020B0604030504040204" pitchFamily="34" charset="0"/>
                <a:cs typeface="Arial" panose="020B0604020202020204" pitchFamily="34" charset="0"/>
              </a:rPr>
              <a:t>ATDM</a:t>
            </a:r>
          </a:p>
        </p:txBody>
      </p:sp>
    </p:spTree>
    <p:extLst>
      <p:ext uri="{BB962C8B-B14F-4D97-AF65-F5344CB8AC3E}">
        <p14:creationId xmlns:p14="http://schemas.microsoft.com/office/powerpoint/2010/main" val="32676813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202C41"/>
        </a:solid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496901" y="370414"/>
            <a:ext cx="11684661" cy="574434"/>
          </a:xfrm>
        </p:spPr>
        <p:txBody>
          <a:bodyPr lIns="0" tIns="0" rIns="0" bIns="0" anchor="t" anchorCtr="0">
            <a:noAutofit/>
          </a:bodyPr>
          <a:lstStyle/>
          <a:p>
            <a:r>
              <a:rPr lang="fr-FR" sz="2000" b="1" dirty="0">
                <a:solidFill>
                  <a:srgbClr val="E74610"/>
                </a:solidFill>
                <a:latin typeface="Verdana" panose="020B0604030504040204" pitchFamily="34" charset="0"/>
                <a:ea typeface="Verdana" panose="020B0604030504040204" pitchFamily="34" charset="0"/>
                <a:cs typeface="Arial" pitchFamily="34" charset="0"/>
              </a:rPr>
              <a:t>Semestre 10 (Master 2) : </a:t>
            </a:r>
            <a:r>
              <a:rPr lang="fr-FR" sz="2400" b="1" dirty="0">
                <a:solidFill>
                  <a:srgbClr val="E74610"/>
                </a:solidFill>
                <a:latin typeface="Verdana" panose="020B0604030504040204" pitchFamily="34" charset="0"/>
                <a:ea typeface="Verdana" panose="020B0604030504040204" pitchFamily="34" charset="0"/>
                <a:cs typeface="Arial" pitchFamily="34" charset="0"/>
              </a:rPr>
              <a:t/>
            </a:r>
            <a:br>
              <a:rPr lang="fr-FR" sz="2400" b="1" dirty="0">
                <a:solidFill>
                  <a:srgbClr val="E74610"/>
                </a:solidFill>
                <a:latin typeface="Verdana" panose="020B0604030504040204" pitchFamily="34" charset="0"/>
                <a:ea typeface="Verdana" panose="020B0604030504040204" pitchFamily="34" charset="0"/>
                <a:cs typeface="Arial" pitchFamily="34" charset="0"/>
              </a:rPr>
            </a:br>
            <a:r>
              <a:rPr lang="fr-FR" sz="2400" b="1" dirty="0">
                <a:solidFill>
                  <a:srgbClr val="E74610"/>
                </a:solidFill>
                <a:latin typeface="Verdana" panose="020B0604030504040204" pitchFamily="34" charset="0"/>
                <a:ea typeface="Verdana" panose="020B0604030504040204" pitchFamily="34" charset="0"/>
                <a:cs typeface="Arial" pitchFamily="34" charset="0"/>
              </a:rPr>
              <a:t/>
            </a:r>
            <a:br>
              <a:rPr lang="fr-FR" sz="2400" b="1" dirty="0">
                <a:solidFill>
                  <a:srgbClr val="E74610"/>
                </a:solidFill>
                <a:latin typeface="Verdana" panose="020B0604030504040204" pitchFamily="34" charset="0"/>
                <a:ea typeface="Verdana" panose="020B0604030504040204" pitchFamily="34" charset="0"/>
                <a:cs typeface="Arial" pitchFamily="34" charset="0"/>
              </a:rPr>
            </a:br>
            <a:r>
              <a:rPr lang="fr-FR" sz="1800" b="1" dirty="0">
                <a:solidFill>
                  <a:srgbClr val="E74610"/>
                </a:solidFill>
                <a:latin typeface="Verdana" panose="020B0604030504040204" pitchFamily="34" charset="0"/>
                <a:ea typeface="Verdana" panose="020B0604030504040204" pitchFamily="34" charset="0"/>
                <a:cs typeface="Arial" pitchFamily="34" charset="0"/>
              </a:rPr>
              <a:t>spécialisation+++, ingénierie et stage+++ </a:t>
            </a:r>
          </a:p>
        </p:txBody>
      </p:sp>
      <p:sp>
        <p:nvSpPr>
          <p:cNvPr id="11" name="Rectangle 10">
            <a:extLst>
              <a:ext uri="{FF2B5EF4-FFF2-40B4-BE49-F238E27FC236}">
                <a16:creationId xmlns:a16="http://schemas.microsoft.com/office/drawing/2014/main" id="{0E8725EB-6504-B041-8C4B-05EFAD478C1D}"/>
              </a:ext>
            </a:extLst>
          </p:cNvPr>
          <p:cNvSpPr/>
          <p:nvPr/>
        </p:nvSpPr>
        <p:spPr>
          <a:xfrm>
            <a:off x="537510" y="787658"/>
            <a:ext cx="609600" cy="76200"/>
          </a:xfrm>
          <a:prstGeom prst="rect">
            <a:avLst/>
          </a:prstGeom>
          <a:solidFill>
            <a:srgbClr val="E74610"/>
          </a:solidFill>
          <a:ln>
            <a:solidFill>
              <a:srgbClr val="E3061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 name="Rectangle 2">
            <a:extLst>
              <a:ext uri="{FF2B5EF4-FFF2-40B4-BE49-F238E27FC236}">
                <a16:creationId xmlns:a16="http://schemas.microsoft.com/office/drawing/2014/main" id="{45A3B906-5204-A947-B246-2AEFCBDC301D}"/>
              </a:ext>
            </a:extLst>
          </p:cNvPr>
          <p:cNvSpPr/>
          <p:nvPr/>
        </p:nvSpPr>
        <p:spPr>
          <a:xfrm>
            <a:off x="644633" y="1778483"/>
            <a:ext cx="1272000" cy="4320000"/>
          </a:xfrm>
          <a:prstGeom prst="rect">
            <a:avLst/>
          </a:prstGeom>
          <a:solidFill>
            <a:schemeClr val="accent4">
              <a:lumMod val="40000"/>
              <a:lumOff val="60000"/>
            </a:schemeClr>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solidFill>
                  <a:schemeClr val="tx1"/>
                </a:solidFill>
              </a:rPr>
              <a:t>30 </a:t>
            </a:r>
          </a:p>
          <a:p>
            <a:pPr algn="ctr"/>
            <a:r>
              <a:rPr lang="fr-FR" dirty="0">
                <a:solidFill>
                  <a:schemeClr val="tx1"/>
                </a:solidFill>
              </a:rPr>
              <a:t>ECTS</a:t>
            </a:r>
          </a:p>
        </p:txBody>
      </p:sp>
      <p:sp>
        <p:nvSpPr>
          <p:cNvPr id="5" name="TextBox 4">
            <a:extLst>
              <a:ext uri="{FF2B5EF4-FFF2-40B4-BE49-F238E27FC236}">
                <a16:creationId xmlns:a16="http://schemas.microsoft.com/office/drawing/2014/main" id="{73885422-7A00-EC44-B8D9-68B32AFCE9DD}"/>
              </a:ext>
            </a:extLst>
          </p:cNvPr>
          <p:cNvSpPr txBox="1"/>
          <p:nvPr/>
        </p:nvSpPr>
        <p:spPr>
          <a:xfrm>
            <a:off x="742736" y="1376855"/>
            <a:ext cx="877163" cy="369332"/>
          </a:xfrm>
          <a:prstGeom prst="rect">
            <a:avLst/>
          </a:prstGeom>
          <a:noFill/>
        </p:spPr>
        <p:txBody>
          <a:bodyPr wrap="none" rtlCol="0">
            <a:spAutoFit/>
          </a:bodyPr>
          <a:lstStyle/>
          <a:p>
            <a:r>
              <a:rPr lang="fr-FR" b="1" dirty="0">
                <a:solidFill>
                  <a:schemeClr val="bg1"/>
                </a:solidFill>
                <a:latin typeface="Verdana" panose="020B0604030504040204" pitchFamily="34" charset="0"/>
                <a:ea typeface="Verdana" panose="020B0604030504040204" pitchFamily="34" charset="0"/>
                <a:cs typeface="Arial" panose="020B0604020202020204" pitchFamily="34" charset="0"/>
              </a:rPr>
              <a:t>APAS</a:t>
            </a:r>
          </a:p>
        </p:txBody>
      </p:sp>
      <p:sp>
        <p:nvSpPr>
          <p:cNvPr id="15" name="Rectangle 14">
            <a:extLst>
              <a:ext uri="{FF2B5EF4-FFF2-40B4-BE49-F238E27FC236}">
                <a16:creationId xmlns:a16="http://schemas.microsoft.com/office/drawing/2014/main" id="{30561855-BF09-6D42-A7E1-CBA9D8C639D3}"/>
              </a:ext>
            </a:extLst>
          </p:cNvPr>
          <p:cNvSpPr/>
          <p:nvPr/>
        </p:nvSpPr>
        <p:spPr>
          <a:xfrm>
            <a:off x="2460668" y="1783739"/>
            <a:ext cx="1272000" cy="4320000"/>
          </a:xfrm>
          <a:prstGeom prst="rect">
            <a:avLst/>
          </a:prstGeom>
          <a:solidFill>
            <a:schemeClr val="accent4">
              <a:lumMod val="40000"/>
              <a:lumOff val="60000"/>
            </a:schemeClr>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solidFill>
                  <a:schemeClr val="tx1"/>
                </a:solidFill>
              </a:rPr>
              <a:t>30 </a:t>
            </a:r>
          </a:p>
          <a:p>
            <a:pPr algn="ctr"/>
            <a:r>
              <a:rPr lang="fr-FR" dirty="0">
                <a:solidFill>
                  <a:schemeClr val="tx1"/>
                </a:solidFill>
              </a:rPr>
              <a:t>ECTS</a:t>
            </a:r>
          </a:p>
        </p:txBody>
      </p:sp>
      <p:sp>
        <p:nvSpPr>
          <p:cNvPr id="18" name="TextBox 17">
            <a:extLst>
              <a:ext uri="{FF2B5EF4-FFF2-40B4-BE49-F238E27FC236}">
                <a16:creationId xmlns:a16="http://schemas.microsoft.com/office/drawing/2014/main" id="{08FC9584-2955-B245-B139-5F487887DC47}"/>
              </a:ext>
            </a:extLst>
          </p:cNvPr>
          <p:cNvSpPr txBox="1"/>
          <p:nvPr/>
        </p:nvSpPr>
        <p:spPr>
          <a:xfrm>
            <a:off x="2661292" y="1372171"/>
            <a:ext cx="870751" cy="369332"/>
          </a:xfrm>
          <a:prstGeom prst="rect">
            <a:avLst/>
          </a:prstGeom>
          <a:noFill/>
        </p:spPr>
        <p:txBody>
          <a:bodyPr wrap="none" rtlCol="0">
            <a:spAutoFit/>
          </a:bodyPr>
          <a:lstStyle/>
          <a:p>
            <a:r>
              <a:rPr lang="fr-FR" b="1" dirty="0">
                <a:solidFill>
                  <a:schemeClr val="bg1"/>
                </a:solidFill>
                <a:latin typeface="Verdana" panose="020B0604030504040204" pitchFamily="34" charset="0"/>
                <a:ea typeface="Verdana" panose="020B0604030504040204" pitchFamily="34" charset="0"/>
                <a:cs typeface="Arial" panose="020B0604020202020204" pitchFamily="34" charset="0"/>
              </a:rPr>
              <a:t>EOPS</a:t>
            </a:r>
          </a:p>
        </p:txBody>
      </p:sp>
      <p:sp>
        <p:nvSpPr>
          <p:cNvPr id="19" name="Rectangle 18">
            <a:extLst>
              <a:ext uri="{FF2B5EF4-FFF2-40B4-BE49-F238E27FC236}">
                <a16:creationId xmlns:a16="http://schemas.microsoft.com/office/drawing/2014/main" id="{4E5D7FDE-1257-6E4A-BB60-C24F0CDBA037}"/>
              </a:ext>
            </a:extLst>
          </p:cNvPr>
          <p:cNvSpPr/>
          <p:nvPr/>
        </p:nvSpPr>
        <p:spPr>
          <a:xfrm>
            <a:off x="4485078" y="1788994"/>
            <a:ext cx="1272000" cy="4320000"/>
          </a:xfrm>
          <a:prstGeom prst="rect">
            <a:avLst/>
          </a:prstGeom>
          <a:solidFill>
            <a:schemeClr val="accent4">
              <a:lumMod val="40000"/>
              <a:lumOff val="60000"/>
            </a:schemeClr>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solidFill>
                  <a:schemeClr val="tx1"/>
                </a:solidFill>
              </a:rPr>
              <a:t>30</a:t>
            </a:r>
          </a:p>
          <a:p>
            <a:pPr algn="ctr"/>
            <a:r>
              <a:rPr lang="fr-FR" dirty="0">
                <a:solidFill>
                  <a:schemeClr val="tx1"/>
                </a:solidFill>
              </a:rPr>
              <a:t>ECTS</a:t>
            </a:r>
          </a:p>
        </p:txBody>
      </p:sp>
      <p:sp>
        <p:nvSpPr>
          <p:cNvPr id="22" name="TextBox 21">
            <a:extLst>
              <a:ext uri="{FF2B5EF4-FFF2-40B4-BE49-F238E27FC236}">
                <a16:creationId xmlns:a16="http://schemas.microsoft.com/office/drawing/2014/main" id="{D92F391E-7CE1-2243-BDC3-3422047F09CD}"/>
              </a:ext>
            </a:extLst>
          </p:cNvPr>
          <p:cNvSpPr txBox="1"/>
          <p:nvPr/>
        </p:nvSpPr>
        <p:spPr>
          <a:xfrm>
            <a:off x="4675402" y="1383253"/>
            <a:ext cx="886781" cy="369332"/>
          </a:xfrm>
          <a:prstGeom prst="rect">
            <a:avLst/>
          </a:prstGeom>
          <a:noFill/>
        </p:spPr>
        <p:txBody>
          <a:bodyPr wrap="none" rtlCol="0">
            <a:spAutoFit/>
          </a:bodyPr>
          <a:lstStyle/>
          <a:p>
            <a:r>
              <a:rPr lang="fr-FR" b="1" dirty="0">
                <a:solidFill>
                  <a:schemeClr val="bg1"/>
                </a:solidFill>
                <a:latin typeface="Verdana" panose="020B0604030504040204" pitchFamily="34" charset="0"/>
                <a:ea typeface="Verdana" panose="020B0604030504040204" pitchFamily="34" charset="0"/>
                <a:cs typeface="Arial" panose="020B0604020202020204" pitchFamily="34" charset="0"/>
              </a:rPr>
              <a:t>ISMH</a:t>
            </a:r>
          </a:p>
        </p:txBody>
      </p:sp>
      <p:sp>
        <p:nvSpPr>
          <p:cNvPr id="23" name="Rectangle 22">
            <a:extLst>
              <a:ext uri="{FF2B5EF4-FFF2-40B4-BE49-F238E27FC236}">
                <a16:creationId xmlns:a16="http://schemas.microsoft.com/office/drawing/2014/main" id="{A79467E7-91B4-EC46-A761-94DB0D4C54E7}"/>
              </a:ext>
            </a:extLst>
          </p:cNvPr>
          <p:cNvSpPr/>
          <p:nvPr/>
        </p:nvSpPr>
        <p:spPr>
          <a:xfrm>
            <a:off x="6425395" y="1794249"/>
            <a:ext cx="1272000" cy="4320000"/>
          </a:xfrm>
          <a:prstGeom prst="rect">
            <a:avLst/>
          </a:prstGeom>
          <a:solidFill>
            <a:schemeClr val="accent4">
              <a:lumMod val="40000"/>
              <a:lumOff val="60000"/>
            </a:schemeClr>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solidFill>
                  <a:schemeClr val="tx1"/>
                </a:solidFill>
              </a:rPr>
              <a:t>30</a:t>
            </a:r>
          </a:p>
          <a:p>
            <a:pPr algn="ctr"/>
            <a:r>
              <a:rPr lang="fr-FR" dirty="0">
                <a:solidFill>
                  <a:schemeClr val="tx1"/>
                </a:solidFill>
              </a:rPr>
              <a:t>ECTS</a:t>
            </a:r>
          </a:p>
        </p:txBody>
      </p:sp>
      <p:sp>
        <p:nvSpPr>
          <p:cNvPr id="26" name="TextBox 25">
            <a:extLst>
              <a:ext uri="{FF2B5EF4-FFF2-40B4-BE49-F238E27FC236}">
                <a16:creationId xmlns:a16="http://schemas.microsoft.com/office/drawing/2014/main" id="{9764F50F-0492-A742-9614-5658F08C8E6D}"/>
              </a:ext>
            </a:extLst>
          </p:cNvPr>
          <p:cNvSpPr txBox="1"/>
          <p:nvPr/>
        </p:nvSpPr>
        <p:spPr>
          <a:xfrm>
            <a:off x="6684529" y="1394337"/>
            <a:ext cx="753732" cy="369332"/>
          </a:xfrm>
          <a:prstGeom prst="rect">
            <a:avLst/>
          </a:prstGeom>
          <a:noFill/>
        </p:spPr>
        <p:txBody>
          <a:bodyPr wrap="none" rtlCol="0">
            <a:spAutoFit/>
          </a:bodyPr>
          <a:lstStyle/>
          <a:p>
            <a:r>
              <a:rPr lang="fr-FR" b="1" dirty="0">
                <a:solidFill>
                  <a:schemeClr val="bg1"/>
                </a:solidFill>
                <a:latin typeface="Verdana" panose="020B0604030504040204" pitchFamily="34" charset="0"/>
                <a:ea typeface="Verdana" panose="020B0604030504040204" pitchFamily="34" charset="0"/>
                <a:cs typeface="Arial" panose="020B0604020202020204" pitchFamily="34" charset="0"/>
              </a:rPr>
              <a:t>MEH</a:t>
            </a:r>
          </a:p>
        </p:txBody>
      </p:sp>
      <p:sp>
        <p:nvSpPr>
          <p:cNvPr id="27" name="Rectangle 26">
            <a:extLst>
              <a:ext uri="{FF2B5EF4-FFF2-40B4-BE49-F238E27FC236}">
                <a16:creationId xmlns:a16="http://schemas.microsoft.com/office/drawing/2014/main" id="{9B029891-9275-CE4A-B363-34E0596631AE}"/>
              </a:ext>
            </a:extLst>
          </p:cNvPr>
          <p:cNvSpPr/>
          <p:nvPr/>
        </p:nvSpPr>
        <p:spPr>
          <a:xfrm>
            <a:off x="10328128" y="1799505"/>
            <a:ext cx="1272000" cy="4320000"/>
          </a:xfrm>
          <a:prstGeom prst="rect">
            <a:avLst/>
          </a:prstGeom>
          <a:solidFill>
            <a:schemeClr val="accent4">
              <a:lumMod val="40000"/>
              <a:lumOff val="60000"/>
            </a:schemeClr>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solidFill>
                  <a:schemeClr val="tx1"/>
                </a:solidFill>
              </a:rPr>
              <a:t>30 </a:t>
            </a:r>
          </a:p>
          <a:p>
            <a:pPr algn="ctr"/>
            <a:r>
              <a:rPr lang="fr-FR" dirty="0">
                <a:solidFill>
                  <a:schemeClr val="tx1"/>
                </a:solidFill>
              </a:rPr>
              <a:t>ECTS</a:t>
            </a:r>
          </a:p>
        </p:txBody>
      </p:sp>
      <p:sp>
        <p:nvSpPr>
          <p:cNvPr id="30" name="TextBox 29">
            <a:extLst>
              <a:ext uri="{FF2B5EF4-FFF2-40B4-BE49-F238E27FC236}">
                <a16:creationId xmlns:a16="http://schemas.microsoft.com/office/drawing/2014/main" id="{EA50BB4D-C5FD-6E4E-8D17-C2F084E56B8A}"/>
              </a:ext>
            </a:extLst>
          </p:cNvPr>
          <p:cNvSpPr txBox="1"/>
          <p:nvPr/>
        </p:nvSpPr>
        <p:spPr>
          <a:xfrm>
            <a:off x="10507981" y="1396051"/>
            <a:ext cx="941283" cy="369332"/>
          </a:xfrm>
          <a:prstGeom prst="rect">
            <a:avLst/>
          </a:prstGeom>
          <a:noFill/>
        </p:spPr>
        <p:txBody>
          <a:bodyPr wrap="none" rtlCol="0">
            <a:spAutoFit/>
          </a:bodyPr>
          <a:lstStyle/>
          <a:p>
            <a:r>
              <a:rPr lang="fr-FR" b="1" dirty="0">
                <a:solidFill>
                  <a:schemeClr val="bg1"/>
                </a:solidFill>
                <a:latin typeface="Verdana" panose="020B0604030504040204" pitchFamily="34" charset="0"/>
                <a:ea typeface="Verdana" panose="020B0604030504040204" pitchFamily="34" charset="0"/>
                <a:cs typeface="Arial" panose="020B0604020202020204" pitchFamily="34" charset="0"/>
              </a:rPr>
              <a:t>MSTM</a:t>
            </a:r>
          </a:p>
        </p:txBody>
      </p:sp>
      <p:sp>
        <p:nvSpPr>
          <p:cNvPr id="32" name="Rectangle 31">
            <a:extLst>
              <a:ext uri="{FF2B5EF4-FFF2-40B4-BE49-F238E27FC236}">
                <a16:creationId xmlns:a16="http://schemas.microsoft.com/office/drawing/2014/main" id="{EB9F7275-B9E4-7A44-A0F6-51D810C504DE}"/>
              </a:ext>
            </a:extLst>
          </p:cNvPr>
          <p:cNvSpPr/>
          <p:nvPr/>
        </p:nvSpPr>
        <p:spPr>
          <a:xfrm>
            <a:off x="926390" y="6308940"/>
            <a:ext cx="441439" cy="228709"/>
          </a:xfrm>
          <a:prstGeom prst="rect">
            <a:avLst/>
          </a:prstGeom>
          <a:solidFill>
            <a:schemeClr val="accent4">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4" name="TextBox 33">
            <a:extLst>
              <a:ext uri="{FF2B5EF4-FFF2-40B4-BE49-F238E27FC236}">
                <a16:creationId xmlns:a16="http://schemas.microsoft.com/office/drawing/2014/main" id="{16A16543-4F48-A442-980B-16CE87B05638}"/>
              </a:ext>
            </a:extLst>
          </p:cNvPr>
          <p:cNvSpPr txBox="1"/>
          <p:nvPr/>
        </p:nvSpPr>
        <p:spPr>
          <a:xfrm>
            <a:off x="1508508" y="6238628"/>
            <a:ext cx="816249" cy="369332"/>
          </a:xfrm>
          <a:prstGeom prst="rect">
            <a:avLst/>
          </a:prstGeom>
          <a:noFill/>
        </p:spPr>
        <p:txBody>
          <a:bodyPr wrap="none" rtlCol="0">
            <a:spAutoFit/>
          </a:bodyPr>
          <a:lstStyle/>
          <a:p>
            <a:r>
              <a:rPr lang="fr-FR" dirty="0">
                <a:solidFill>
                  <a:schemeClr val="bg1"/>
                </a:solidFill>
                <a:latin typeface="Verdana" panose="020B0604030504040204" pitchFamily="34" charset="0"/>
                <a:ea typeface="Verdana" panose="020B0604030504040204" pitchFamily="34" charset="0"/>
              </a:rPr>
              <a:t>stage</a:t>
            </a:r>
          </a:p>
        </p:txBody>
      </p:sp>
      <p:pic>
        <p:nvPicPr>
          <p:cNvPr id="28" name="Image 27">
            <a:extLst>
              <a:ext uri="{FF2B5EF4-FFF2-40B4-BE49-F238E27FC236}">
                <a16:creationId xmlns:a16="http://schemas.microsoft.com/office/drawing/2014/main" id="{DD9C13F3-8F1B-45A0-ABB1-D9AE5780C302}"/>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655226" y="168611"/>
            <a:ext cx="1207880" cy="681165"/>
          </a:xfrm>
          <a:prstGeom prst="rect">
            <a:avLst/>
          </a:prstGeom>
        </p:spPr>
      </p:pic>
      <p:sp>
        <p:nvSpPr>
          <p:cNvPr id="17" name="Rectangle 16">
            <a:extLst>
              <a:ext uri="{FF2B5EF4-FFF2-40B4-BE49-F238E27FC236}">
                <a16:creationId xmlns:a16="http://schemas.microsoft.com/office/drawing/2014/main" id="{21319DDB-9BC1-4468-8A19-AC1EB1715BAF}"/>
              </a:ext>
            </a:extLst>
          </p:cNvPr>
          <p:cNvSpPr/>
          <p:nvPr/>
        </p:nvSpPr>
        <p:spPr>
          <a:xfrm>
            <a:off x="8282310" y="1795730"/>
            <a:ext cx="1272000" cy="4320000"/>
          </a:xfrm>
          <a:prstGeom prst="rect">
            <a:avLst/>
          </a:prstGeom>
          <a:solidFill>
            <a:schemeClr val="accent4">
              <a:lumMod val="40000"/>
              <a:lumOff val="60000"/>
            </a:schemeClr>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solidFill>
                  <a:schemeClr val="tx1"/>
                </a:solidFill>
              </a:rPr>
              <a:t>30</a:t>
            </a:r>
          </a:p>
          <a:p>
            <a:pPr algn="ctr"/>
            <a:r>
              <a:rPr lang="fr-FR" dirty="0">
                <a:solidFill>
                  <a:schemeClr val="tx1"/>
                </a:solidFill>
              </a:rPr>
              <a:t>ECTS</a:t>
            </a:r>
          </a:p>
        </p:txBody>
      </p:sp>
      <p:sp>
        <p:nvSpPr>
          <p:cNvPr id="20" name="TextBox 25">
            <a:extLst>
              <a:ext uri="{FF2B5EF4-FFF2-40B4-BE49-F238E27FC236}">
                <a16:creationId xmlns:a16="http://schemas.microsoft.com/office/drawing/2014/main" id="{7FD509E3-EDC5-41E5-B093-2401CDB0B402}"/>
              </a:ext>
            </a:extLst>
          </p:cNvPr>
          <p:cNvSpPr txBox="1"/>
          <p:nvPr/>
        </p:nvSpPr>
        <p:spPr>
          <a:xfrm>
            <a:off x="8541444" y="1395818"/>
            <a:ext cx="931665" cy="369332"/>
          </a:xfrm>
          <a:prstGeom prst="rect">
            <a:avLst/>
          </a:prstGeom>
          <a:noFill/>
        </p:spPr>
        <p:txBody>
          <a:bodyPr wrap="none" rtlCol="0">
            <a:spAutoFit/>
          </a:bodyPr>
          <a:lstStyle/>
          <a:p>
            <a:r>
              <a:rPr lang="fr-FR" b="1" dirty="0">
                <a:solidFill>
                  <a:schemeClr val="bg1"/>
                </a:solidFill>
                <a:latin typeface="Verdana" panose="020B0604030504040204" pitchFamily="34" charset="0"/>
                <a:ea typeface="Verdana" panose="020B0604030504040204" pitchFamily="34" charset="0"/>
                <a:cs typeface="Arial" panose="020B0604020202020204" pitchFamily="34" charset="0"/>
              </a:rPr>
              <a:t>ATDM</a:t>
            </a:r>
          </a:p>
        </p:txBody>
      </p:sp>
    </p:spTree>
    <p:extLst>
      <p:ext uri="{BB962C8B-B14F-4D97-AF65-F5344CB8AC3E}">
        <p14:creationId xmlns:p14="http://schemas.microsoft.com/office/powerpoint/2010/main" val="35578491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202C4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105623" y="698036"/>
            <a:ext cx="12191999" cy="642308"/>
          </a:xfrm>
          <a:noFill/>
        </p:spPr>
        <p:txBody>
          <a:bodyPr>
            <a:normAutofit/>
          </a:bodyPr>
          <a:lstStyle/>
          <a:p>
            <a:pPr algn="ctr"/>
            <a:r>
              <a:rPr lang="en-US" sz="4000" dirty="0">
                <a:solidFill>
                  <a:srgbClr val="E74610"/>
                </a:solidFill>
                <a:latin typeface="Verdana" panose="020B0604030504040204" pitchFamily="34" charset="0"/>
                <a:ea typeface="Verdana" panose="020B0604030504040204" pitchFamily="34" charset="0"/>
                <a:cs typeface="Arial" pitchFamily="34" charset="0"/>
              </a:rPr>
              <a:t>Le stage: cumul de  8 mois</a:t>
            </a:r>
          </a:p>
        </p:txBody>
      </p:sp>
      <p:sp>
        <p:nvSpPr>
          <p:cNvPr id="4" name="Rectangle 3">
            <a:extLst>
              <a:ext uri="{FF2B5EF4-FFF2-40B4-BE49-F238E27FC236}">
                <a16:creationId xmlns:a16="http://schemas.microsoft.com/office/drawing/2014/main" id="{84FEAE71-6595-4FAC-A179-AC3BFD6E7C0F}"/>
              </a:ext>
            </a:extLst>
          </p:cNvPr>
          <p:cNvSpPr/>
          <p:nvPr/>
        </p:nvSpPr>
        <p:spPr>
          <a:xfrm>
            <a:off x="830125" y="2278367"/>
            <a:ext cx="10320501" cy="1815882"/>
          </a:xfrm>
          <a:prstGeom prst="rect">
            <a:avLst/>
          </a:prstGeom>
        </p:spPr>
        <p:txBody>
          <a:bodyPr wrap="square">
            <a:spAutoFit/>
          </a:bodyPr>
          <a:lstStyle/>
          <a:p>
            <a:r>
              <a:rPr lang="fr-FR" sz="2800" dirty="0">
                <a:solidFill>
                  <a:schemeClr val="bg1"/>
                </a:solidFill>
                <a:latin typeface="Verdana" panose="020B0604030504040204" pitchFamily="34" charset="0"/>
                <a:ea typeface="Verdana" panose="020B0604030504040204" pitchFamily="34" charset="0"/>
                <a:cs typeface="Arial" panose="020B0604020202020204" pitchFamily="34" charset="0"/>
                <a:sym typeface="Wingdings 3"/>
              </a:rPr>
              <a:t>Pour chaque parcours, orientation </a:t>
            </a:r>
            <a:r>
              <a:rPr lang="fr-FR" sz="2800" dirty="0">
                <a:solidFill>
                  <a:srgbClr val="E74610"/>
                </a:solidFill>
                <a:latin typeface="Verdana" panose="020B0604030504040204" pitchFamily="34" charset="0"/>
                <a:ea typeface="Verdana" panose="020B0604030504040204" pitchFamily="34" charset="0"/>
                <a:cs typeface="Arial" panose="020B0604020202020204" pitchFamily="34" charset="0"/>
                <a:sym typeface="Wingdings 3"/>
              </a:rPr>
              <a:t>professionnelle </a:t>
            </a:r>
            <a:r>
              <a:rPr lang="fr-FR" sz="2800" dirty="0">
                <a:solidFill>
                  <a:schemeClr val="bg1"/>
                </a:solidFill>
                <a:latin typeface="Verdana" panose="020B0604030504040204" pitchFamily="34" charset="0"/>
                <a:ea typeface="Verdana" panose="020B0604030504040204" pitchFamily="34" charset="0"/>
                <a:cs typeface="Arial" panose="020B0604020202020204" pitchFamily="34" charset="0"/>
                <a:sym typeface="Wingdings 3"/>
              </a:rPr>
              <a:t>ou</a:t>
            </a:r>
            <a:r>
              <a:rPr lang="fr-FR" sz="2800" dirty="0">
                <a:solidFill>
                  <a:prstClr val="black"/>
                </a:solidFill>
                <a:latin typeface="Verdana" panose="020B0604030504040204" pitchFamily="34" charset="0"/>
                <a:ea typeface="Verdana" panose="020B0604030504040204" pitchFamily="34" charset="0"/>
                <a:cs typeface="Arial" panose="020B0604020202020204" pitchFamily="34" charset="0"/>
                <a:sym typeface="Wingdings 3"/>
              </a:rPr>
              <a:t> </a:t>
            </a:r>
            <a:r>
              <a:rPr lang="fr-FR" sz="2800" dirty="0">
                <a:solidFill>
                  <a:srgbClr val="E74610"/>
                </a:solidFill>
                <a:latin typeface="Verdana" panose="020B0604030504040204" pitchFamily="34" charset="0"/>
                <a:ea typeface="Verdana" panose="020B0604030504040204" pitchFamily="34" charset="0"/>
                <a:cs typeface="Arial" panose="020B0604020202020204" pitchFamily="34" charset="0"/>
                <a:sym typeface="Wingdings 3"/>
              </a:rPr>
              <a:t>recherche</a:t>
            </a:r>
            <a:r>
              <a:rPr lang="fr-FR" sz="2800" dirty="0">
                <a:solidFill>
                  <a:prstClr val="black"/>
                </a:solidFill>
                <a:latin typeface="Verdana" panose="020B0604030504040204" pitchFamily="34" charset="0"/>
                <a:ea typeface="Verdana" panose="020B0604030504040204" pitchFamily="34" charset="0"/>
                <a:cs typeface="Arial" panose="020B0604020202020204" pitchFamily="34" charset="0"/>
                <a:sym typeface="Wingdings 3"/>
              </a:rPr>
              <a:t> </a:t>
            </a:r>
            <a:r>
              <a:rPr lang="fr-FR" sz="2800" dirty="0">
                <a:solidFill>
                  <a:schemeClr val="bg1"/>
                </a:solidFill>
                <a:latin typeface="Verdana" panose="020B0604030504040204" pitchFamily="34" charset="0"/>
                <a:ea typeface="Verdana" panose="020B0604030504040204" pitchFamily="34" charset="0"/>
                <a:cs typeface="Arial" panose="020B0604020202020204" pitchFamily="34" charset="0"/>
                <a:sym typeface="Wingdings 3"/>
              </a:rPr>
              <a:t>en fonction du lieu de stage (clubs/entreprise/association/structure médicales…ou laboratoire de recherche). </a:t>
            </a:r>
            <a:endParaRPr lang="fr-FR" sz="2800" dirty="0">
              <a:solidFill>
                <a:schemeClr val="bg1"/>
              </a:solidFill>
              <a:latin typeface="Verdana" panose="020B0604030504040204" pitchFamily="34" charset="0"/>
              <a:ea typeface="Verdana" panose="020B0604030504040204" pitchFamily="34" charset="0"/>
            </a:endParaRPr>
          </a:p>
        </p:txBody>
      </p:sp>
      <p:pic>
        <p:nvPicPr>
          <p:cNvPr id="9" name="Image 8">
            <a:extLst>
              <a:ext uri="{FF2B5EF4-FFF2-40B4-BE49-F238E27FC236}">
                <a16:creationId xmlns:a16="http://schemas.microsoft.com/office/drawing/2014/main" id="{510B2B09-8254-49F2-88B8-914AC29D26CE}"/>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645287" y="357454"/>
            <a:ext cx="1207880" cy="681165"/>
          </a:xfrm>
          <a:prstGeom prst="rect">
            <a:avLst/>
          </a:prstGeom>
        </p:spPr>
      </p:pic>
    </p:spTree>
    <p:extLst>
      <p:ext uri="{BB962C8B-B14F-4D97-AF65-F5344CB8AC3E}">
        <p14:creationId xmlns:p14="http://schemas.microsoft.com/office/powerpoint/2010/main" val="41302811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202C4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2182670" y="216461"/>
            <a:ext cx="8070575" cy="1103948"/>
          </a:xfrm>
          <a:noFill/>
        </p:spPr>
        <p:txBody>
          <a:bodyPr vert="horz" lIns="91440" tIns="45720" rIns="91440" bIns="45720" rtlCol="0" anchor="t">
            <a:normAutofit fontScale="90000"/>
          </a:bodyPr>
          <a:lstStyle/>
          <a:p>
            <a:pPr algn="ctr"/>
            <a:r>
              <a:rPr lang="en-US" sz="3100" dirty="0">
                <a:solidFill>
                  <a:srgbClr val="E74610"/>
                </a:solidFill>
                <a:latin typeface="Verdana" panose="020B0604030504040204" pitchFamily="34" charset="0"/>
                <a:ea typeface="Verdana" panose="020B0604030504040204" pitchFamily="34" charset="0"/>
                <a:cs typeface="Arial" pitchFamily="34" charset="0"/>
              </a:rPr>
              <a:t>Parcours EOPS</a:t>
            </a:r>
            <a:br>
              <a:rPr lang="en-US" sz="3100" dirty="0">
                <a:solidFill>
                  <a:srgbClr val="E74610"/>
                </a:solidFill>
                <a:latin typeface="Verdana" panose="020B0604030504040204" pitchFamily="34" charset="0"/>
                <a:ea typeface="Verdana" panose="020B0604030504040204" pitchFamily="34" charset="0"/>
                <a:cs typeface="Arial" pitchFamily="34" charset="0"/>
              </a:rPr>
            </a:br>
            <a:r>
              <a:rPr lang="en-US" sz="3100" dirty="0">
                <a:solidFill>
                  <a:srgbClr val="E74610"/>
                </a:solidFill>
                <a:latin typeface="Verdana" panose="020B0604030504040204" pitchFamily="34" charset="0"/>
                <a:ea typeface="Verdana" panose="020B0604030504040204" pitchFamily="34" charset="0"/>
                <a:cs typeface="Arial" pitchFamily="34" charset="0"/>
              </a:rPr>
              <a:t> Entraînement et Optimisation de la Performance Sportive </a:t>
            </a:r>
          </a:p>
        </p:txBody>
      </p:sp>
      <p:sp>
        <p:nvSpPr>
          <p:cNvPr id="4" name="Rectangle 3">
            <a:extLst>
              <a:ext uri="{FF2B5EF4-FFF2-40B4-BE49-F238E27FC236}">
                <a16:creationId xmlns:a16="http://schemas.microsoft.com/office/drawing/2014/main" id="{84FEAE71-6595-4FAC-A179-AC3BFD6E7C0F}"/>
              </a:ext>
            </a:extLst>
          </p:cNvPr>
          <p:cNvSpPr/>
          <p:nvPr/>
        </p:nvSpPr>
        <p:spPr>
          <a:xfrm>
            <a:off x="369417" y="1357701"/>
            <a:ext cx="11697080" cy="5355312"/>
          </a:xfrm>
          <a:prstGeom prst="rect">
            <a:avLst/>
          </a:prstGeom>
        </p:spPr>
        <p:txBody>
          <a:bodyPr wrap="square">
            <a:spAutoFit/>
          </a:bodyPr>
          <a:lstStyle/>
          <a:p>
            <a:pPr algn="just"/>
            <a:r>
              <a:rPr lang="fr-CA" b="1" dirty="0">
                <a:solidFill>
                  <a:schemeClr val="bg1"/>
                </a:solidFill>
                <a:latin typeface="Verdana" panose="020B0604030504040204" pitchFamily="34" charset="0"/>
                <a:ea typeface="Verdana" panose="020B0604030504040204" pitchFamily="34" charset="0"/>
              </a:rPr>
              <a:t>Objectifs </a:t>
            </a:r>
            <a:r>
              <a:rPr lang="fr-CA" dirty="0">
                <a:solidFill>
                  <a:schemeClr val="bg1"/>
                </a:solidFill>
                <a:latin typeface="Verdana" panose="020B0604030504040204" pitchFamily="34" charset="0"/>
                <a:ea typeface="Verdana" panose="020B0604030504040204" pitchFamily="34" charset="0"/>
              </a:rPr>
              <a:t>: </a:t>
            </a:r>
            <a:endParaRPr lang="fr-FR" dirty="0">
              <a:solidFill>
                <a:schemeClr val="bg1"/>
              </a:solidFill>
              <a:latin typeface="Verdana" panose="020B0604030504040204" pitchFamily="34" charset="0"/>
              <a:ea typeface="Verdana" panose="020B0604030504040204" pitchFamily="34" charset="0"/>
            </a:endParaRPr>
          </a:p>
          <a:p>
            <a:pPr algn="just"/>
            <a:r>
              <a:rPr lang="fr-FR" dirty="0">
                <a:solidFill>
                  <a:schemeClr val="bg1"/>
                </a:solidFill>
                <a:latin typeface="Verdana" panose="020B0604030504040204" pitchFamily="34" charset="0"/>
                <a:ea typeface="Verdana" panose="020B0604030504040204" pitchFamily="34" charset="0"/>
              </a:rPr>
              <a:t>Le parcours Entraînement et Optimisation de la Performance Sportive (EOPS) est axé sur </a:t>
            </a:r>
            <a:r>
              <a:rPr lang="fr-CA" dirty="0">
                <a:solidFill>
                  <a:schemeClr val="bg1"/>
                </a:solidFill>
                <a:latin typeface="Verdana" panose="020B0604030504040204" pitchFamily="34" charset="0"/>
                <a:ea typeface="Verdana" panose="020B0604030504040204" pitchFamily="34" charset="0"/>
              </a:rPr>
              <a:t>la formation des étudiants dans le domaine de l’entraînement sportif, avec un focus fort sur la performance du sportif de différents niveaux d’expertise. Il s’appuie sur des intervenants professionnels ainsi que sur la recherche afin de certifier la pertinence des contenus.</a:t>
            </a:r>
            <a:endParaRPr lang="fr-FR" dirty="0">
              <a:solidFill>
                <a:schemeClr val="bg1"/>
              </a:solidFill>
              <a:latin typeface="Verdana" panose="020B0604030504040204" pitchFamily="34" charset="0"/>
              <a:ea typeface="Verdana" panose="020B0604030504040204" pitchFamily="34" charset="0"/>
            </a:endParaRPr>
          </a:p>
          <a:p>
            <a:pPr algn="just"/>
            <a:r>
              <a:rPr lang="fr-CA" dirty="0">
                <a:solidFill>
                  <a:schemeClr val="bg1"/>
                </a:solidFill>
                <a:latin typeface="Verdana" panose="020B0604030504040204" pitchFamily="34" charset="0"/>
                <a:ea typeface="Verdana" panose="020B0604030504040204" pitchFamily="34" charset="0"/>
              </a:rPr>
              <a:t>Cette formation vise principalement à approfondir les connaissances sur l’entraînement et la performance grâce à une approche scientifique. En particulier, les étudiants issus du Master EOPS auront développé leurs capacités d’analyse afin de répondre de façon pertinente à la problématique de l’optimisation de la performance, du suivi et de l’accompagnement du sportif. La pluridisciplinarité mise en œuvre dans ce parcours permettra aux étudiants formés de répondre aux besoins du marché de l’emploi. </a:t>
            </a:r>
            <a:r>
              <a:rPr lang="fr-FR" dirty="0">
                <a:solidFill>
                  <a:schemeClr val="bg1"/>
                </a:solidFill>
                <a:latin typeface="Verdana" panose="020B0604030504040204" pitchFamily="34" charset="0"/>
                <a:ea typeface="Verdana" panose="020B0604030504040204" pitchFamily="34" charset="0"/>
              </a:rPr>
              <a:t>Ce parcours forme également des étudiants aptes à développer des thématiques de recherche dans le domaine de l’exercice et de la performance.</a:t>
            </a:r>
          </a:p>
          <a:p>
            <a:pPr algn="just"/>
            <a:endParaRPr lang="fr-FR" dirty="0">
              <a:solidFill>
                <a:schemeClr val="bg1"/>
              </a:solidFill>
              <a:latin typeface="Verdana" panose="020B0604030504040204" pitchFamily="34" charset="0"/>
              <a:ea typeface="Verdana" panose="020B0604030504040204" pitchFamily="34" charset="0"/>
            </a:endParaRPr>
          </a:p>
          <a:p>
            <a:pPr algn="just"/>
            <a:endParaRPr lang="fr-FR" dirty="0">
              <a:solidFill>
                <a:schemeClr val="bg1"/>
              </a:solidFill>
              <a:latin typeface="Verdana" panose="020B0604030504040204" pitchFamily="34" charset="0"/>
              <a:ea typeface="Verdana" panose="020B0604030504040204" pitchFamily="34" charset="0"/>
            </a:endParaRPr>
          </a:p>
          <a:p>
            <a:pPr algn="just"/>
            <a:r>
              <a:rPr lang="fr-CA" b="1" dirty="0">
                <a:solidFill>
                  <a:schemeClr val="bg1"/>
                </a:solidFill>
                <a:latin typeface="Verdana" panose="020B0604030504040204" pitchFamily="34" charset="0"/>
                <a:ea typeface="Verdana" panose="020B0604030504040204" pitchFamily="34" charset="0"/>
              </a:rPr>
              <a:t>Pré-requis à l’entrée en M1</a:t>
            </a:r>
            <a:r>
              <a:rPr lang="fr-CA" dirty="0">
                <a:solidFill>
                  <a:schemeClr val="bg1"/>
                </a:solidFill>
                <a:latin typeface="Verdana" panose="020B0604030504040204" pitchFamily="34" charset="0"/>
                <a:ea typeface="Verdana" panose="020B0604030504040204" pitchFamily="34" charset="0"/>
              </a:rPr>
              <a:t> : </a:t>
            </a:r>
            <a:endParaRPr lang="fr-FR" dirty="0">
              <a:solidFill>
                <a:schemeClr val="bg1"/>
              </a:solidFill>
              <a:latin typeface="Verdana" panose="020B0604030504040204" pitchFamily="34" charset="0"/>
              <a:ea typeface="Verdana" panose="020B0604030504040204" pitchFamily="34" charset="0"/>
            </a:endParaRPr>
          </a:p>
          <a:p>
            <a:pPr algn="just"/>
            <a:r>
              <a:rPr lang="fr-CA" dirty="0">
                <a:solidFill>
                  <a:schemeClr val="bg1"/>
                </a:solidFill>
                <a:latin typeface="Verdana" panose="020B0604030504040204" pitchFamily="34" charset="0"/>
                <a:ea typeface="Verdana" panose="020B0604030504040204" pitchFamily="34" charset="0"/>
              </a:rPr>
              <a:t>Il est </a:t>
            </a:r>
            <a:r>
              <a:rPr lang="fr-FR" dirty="0">
                <a:solidFill>
                  <a:schemeClr val="bg1"/>
                </a:solidFill>
                <a:latin typeface="Verdana" panose="020B0604030504040204" pitchFamily="34" charset="0"/>
                <a:ea typeface="Verdana" panose="020B0604030504040204" pitchFamily="34" charset="0"/>
              </a:rPr>
              <a:t>ouvert aux titulaires d'un diplôme national conférant le grade de licence dans un domaine </a:t>
            </a:r>
            <a:r>
              <a:rPr lang="fr-CA" dirty="0">
                <a:solidFill>
                  <a:schemeClr val="bg1"/>
                </a:solidFill>
                <a:latin typeface="Verdana" panose="020B0604030504040204" pitchFamily="34" charset="0"/>
                <a:ea typeface="Verdana" panose="020B0604030504040204" pitchFamily="34" charset="0"/>
              </a:rPr>
              <a:t>pertinent</a:t>
            </a:r>
            <a:r>
              <a:rPr lang="fr-FR" dirty="0">
                <a:solidFill>
                  <a:schemeClr val="bg1"/>
                </a:solidFill>
                <a:latin typeface="Verdana" panose="020B0604030504040204" pitchFamily="34" charset="0"/>
                <a:ea typeface="Verdana" panose="020B0604030504040204" pitchFamily="34" charset="0"/>
              </a:rPr>
              <a:t> avec celui de master ou via une validation des acquis de l’expérience ou d'études.</a:t>
            </a:r>
          </a:p>
          <a:p>
            <a:pPr algn="just"/>
            <a:r>
              <a:rPr lang="fr-FR" dirty="0">
                <a:solidFill>
                  <a:schemeClr val="bg1"/>
                </a:solidFill>
                <a:latin typeface="Verdana" panose="020B0604030504040204" pitchFamily="34" charset="0"/>
                <a:ea typeface="Verdana" panose="020B0604030504040204" pitchFamily="34" charset="0"/>
              </a:rPr>
              <a:t>La licence STAPS qui donne droit à l’obtention d’une carte professionnelle est fortement recommandée, sans être toutefois obligatoire. </a:t>
            </a:r>
          </a:p>
        </p:txBody>
      </p:sp>
      <p:pic>
        <p:nvPicPr>
          <p:cNvPr id="8" name="Image 7">
            <a:extLst>
              <a:ext uri="{FF2B5EF4-FFF2-40B4-BE49-F238E27FC236}">
                <a16:creationId xmlns:a16="http://schemas.microsoft.com/office/drawing/2014/main" id="{A2A2C64C-E4B3-4E63-AE3D-A1139E443AA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645287" y="357454"/>
            <a:ext cx="1207880" cy="681165"/>
          </a:xfrm>
          <a:prstGeom prst="rect">
            <a:avLst/>
          </a:prstGeom>
        </p:spPr>
      </p:pic>
    </p:spTree>
    <p:extLst>
      <p:ext uri="{BB962C8B-B14F-4D97-AF65-F5344CB8AC3E}">
        <p14:creationId xmlns:p14="http://schemas.microsoft.com/office/powerpoint/2010/main" val="329084834"/>
      </p:ext>
    </p:extLst>
  </p:cSld>
  <p:clrMapOvr>
    <a:masterClrMapping/>
  </p:clrMapOvr>
</p:sld>
</file>

<file path=ppt/theme/theme1.xml><?xml version="1.0" encoding="utf-8"?>
<a:theme xmlns:a="http://schemas.openxmlformats.org/drawingml/2006/main" name="Office Theme">
  <a:themeElements>
    <a:clrScheme name="Custom 27">
      <a:dk1>
        <a:sysClr val="windowText" lastClr="000000"/>
      </a:dk1>
      <a:lt1>
        <a:sysClr val="window" lastClr="FFFFFF"/>
      </a:lt1>
      <a:dk2>
        <a:srgbClr val="3A3A3C"/>
      </a:dk2>
      <a:lt2>
        <a:srgbClr val="EFEFF1"/>
      </a:lt2>
      <a:accent1>
        <a:srgbClr val="B68D44"/>
      </a:accent1>
      <a:accent2>
        <a:srgbClr val="8E7A3F"/>
      </a:accent2>
      <a:accent3>
        <a:srgbClr val="3A3A3C"/>
      </a:accent3>
      <a:accent4>
        <a:srgbClr val="EFEFF1"/>
      </a:accent4>
      <a:accent5>
        <a:srgbClr val="F7E3D8"/>
      </a:accent5>
      <a:accent6>
        <a:srgbClr val="D3C6B0"/>
      </a:accent6>
      <a:hlink>
        <a:srgbClr val="9E9292"/>
      </a:hlink>
      <a:folHlink>
        <a:srgbClr val="353334"/>
      </a:folHlink>
    </a:clrScheme>
    <a:fontScheme name="Custom 2">
      <a:majorFont>
        <a:latin typeface="Montserrat"/>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11315</TotalTime>
  <Words>2482</Words>
  <Application>Microsoft Office PowerPoint</Application>
  <PresentationFormat>Grand écran</PresentationFormat>
  <Paragraphs>361</Paragraphs>
  <Slides>25</Slides>
  <Notes>1</Notes>
  <HiddenSlides>0</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25</vt:i4>
      </vt:variant>
    </vt:vector>
  </HeadingPairs>
  <TitlesOfParts>
    <vt:vector size="36" baseType="lpstr">
      <vt:lpstr>Arial</vt:lpstr>
      <vt:lpstr>Calibri</vt:lpstr>
      <vt:lpstr>Century Gothic</vt:lpstr>
      <vt:lpstr>Lato</vt:lpstr>
      <vt:lpstr>Montserrat</vt:lpstr>
      <vt:lpstr>Segoe UI</vt:lpstr>
      <vt:lpstr>Segoe UI Light</vt:lpstr>
      <vt:lpstr>Verdana</vt:lpstr>
      <vt:lpstr>Wingdings</vt:lpstr>
      <vt:lpstr>Wingdings 3</vt:lpstr>
      <vt:lpstr>Office Theme</vt:lpstr>
      <vt:lpstr>Présentation PowerPoint</vt:lpstr>
      <vt:lpstr>6 parcours en 2021</vt:lpstr>
      <vt:lpstr>Une culture STAPS commune à tous les parcours et des outils utiles pour la fonction cadre </vt:lpstr>
      <vt:lpstr>Semestre 7 (Master 1) :   Tronc commun+++, mutualisation UE ressources humaines avec MSTM, spécialisation + </vt:lpstr>
      <vt:lpstr>Semestre 8 (Master 1):   Tronc commun++, spécialisation++  </vt:lpstr>
      <vt:lpstr>Semestre 9 (Master 2):   Renforcement partie spécifique (spécialisation+++)  </vt:lpstr>
      <vt:lpstr>Semestre 10 (Master 2) :   spécialisation+++, ingénierie et stage+++ </vt:lpstr>
      <vt:lpstr>Le stage: cumul de  8 mois</vt:lpstr>
      <vt:lpstr>Parcours EOPS  Entraînement et Optimisation de la Performance Sportive </vt:lpstr>
      <vt:lpstr>Parcours EOPS  Entraînement et Optimisation de la Performance Sportive </vt:lpstr>
      <vt:lpstr>Parcours APAS Activité Physique Adaptée et Santé</vt:lpstr>
      <vt:lpstr>Parcours APAS Activité Physique Adaptée et Santé</vt:lpstr>
      <vt:lpstr>Présentation PowerPoint</vt:lpstr>
      <vt:lpstr>Présentation PowerPoint</vt:lpstr>
      <vt:lpstr>Parcours ISMH Ingénierie et Sciences du Mouvement Humain</vt:lpstr>
      <vt:lpstr>Parcours ISMH  Ingénierie et Sciences du Mouvement Humain</vt:lpstr>
      <vt:lpstr>Parcours ATDM Analyse et Traitement des Données Multi-dimensionnelles</vt:lpstr>
      <vt:lpstr>Les Parcours APAS et MEH ouvrent sur le programme thématique Bien Vivre Bien Vieillir</vt:lpstr>
      <vt:lpstr>Parcours Management du Sport : Tourisme et Montagne </vt:lpstr>
      <vt:lpstr>Objectifs de la formation </vt:lpstr>
      <vt:lpstr>Pré-requis à l’entrée en M1  </vt:lpstr>
      <vt:lpstr>Débouchés possibles </vt:lpstr>
      <vt:lpstr>La parcours MSTM en quelques mots …</vt:lpstr>
      <vt:lpstr>Présentation PowerPoint</vt:lpstr>
      <vt:lpstr>Informations et candidatures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Pangara</dc:creator>
  <cp:lastModifiedBy>Flore, Patrice</cp:lastModifiedBy>
  <cp:revision>1325</cp:revision>
  <cp:lastPrinted>2020-05-25T14:34:41Z</cp:lastPrinted>
  <dcterms:created xsi:type="dcterms:W3CDTF">2017-02-21T04:29:22Z</dcterms:created>
  <dcterms:modified xsi:type="dcterms:W3CDTF">2022-03-02T08:31:21Z</dcterms:modified>
</cp:coreProperties>
</file>