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87" r:id="rId2"/>
    <p:sldId id="370" r:id="rId3"/>
    <p:sldId id="336" r:id="rId4"/>
    <p:sldId id="337" r:id="rId5"/>
    <p:sldId id="365" r:id="rId6"/>
    <p:sldId id="371" r:id="rId7"/>
    <p:sldId id="372" r:id="rId8"/>
    <p:sldId id="373" r:id="rId9"/>
    <p:sldId id="367" r:id="rId10"/>
    <p:sldId id="369" r:id="rId11"/>
  </p:sldIdLst>
  <p:sldSz cx="9907588" cy="6858000"/>
  <p:notesSz cx="10234613" cy="70993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070" userDrawn="1">
          <p15:clr>
            <a:srgbClr val="A4A3A4"/>
          </p15:clr>
        </p15:guide>
        <p15:guide id="2" pos="325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CC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58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070"/>
        <p:guide pos="325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5272" cy="354966"/>
          </a:xfrm>
          <a:prstGeom prst="rect">
            <a:avLst/>
          </a:prstGeom>
        </p:spPr>
        <p:txBody>
          <a:bodyPr vert="horz" lIns="94326" tIns="47163" rIns="94326" bIns="47163" rtlCol="0"/>
          <a:lstStyle>
            <a:lvl1pPr algn="l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797708" y="0"/>
            <a:ext cx="4435271" cy="354966"/>
          </a:xfrm>
          <a:prstGeom prst="rect">
            <a:avLst/>
          </a:prstGeom>
        </p:spPr>
        <p:txBody>
          <a:bodyPr vert="horz" lIns="94326" tIns="47163" rIns="94326" bIns="47163" rtlCol="0"/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41B85B97-BC4C-4AE6-8F99-0DDAB9439AB1}" type="datetimeFigureOut">
              <a:rPr lang="fr-FR"/>
              <a:pPr>
                <a:defRPr/>
              </a:pPr>
              <a:t>11/02/2022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742692"/>
            <a:ext cx="4435272" cy="354966"/>
          </a:xfrm>
          <a:prstGeom prst="rect">
            <a:avLst/>
          </a:prstGeom>
        </p:spPr>
        <p:txBody>
          <a:bodyPr vert="horz" lIns="94326" tIns="47163" rIns="94326" bIns="47163" rtlCol="0" anchor="b"/>
          <a:lstStyle>
            <a:lvl1pPr algn="l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797708" y="6742692"/>
            <a:ext cx="4435271" cy="354966"/>
          </a:xfrm>
          <a:prstGeom prst="rect">
            <a:avLst/>
          </a:prstGeom>
        </p:spPr>
        <p:txBody>
          <a:bodyPr vert="horz" wrap="square" lIns="94326" tIns="47163" rIns="94326" bIns="47163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AD7E3AC5-841A-4B50-A012-F53CE60D7EE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1011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0" y="0"/>
            <a:ext cx="10234613" cy="70993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5079" tIns="47540" rIns="95079" bIns="47540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fr-FR"/>
          </a:p>
        </p:txBody>
      </p:sp>
      <p:sp>
        <p:nvSpPr>
          <p:cNvPr id="307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209925" y="538163"/>
            <a:ext cx="3825875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1365704" y="3372170"/>
            <a:ext cx="7503205" cy="319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4006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1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045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88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88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9B7EC-8F9A-4643-86B9-2366BA79E89A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98047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DB369-8A24-4A40-AAE8-18DC0C577ED7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819587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7482D-8216-4913-B1A2-8CEF4ADFEC24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99342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4963"/>
            <a:ext cx="43799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7613" y="1604963"/>
            <a:ext cx="43815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40EF0-CE59-42FD-908E-E2D60A362624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560150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141C2-9532-4D15-8A82-0C31255D2332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10981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C1496-FCFC-4AD5-ADEB-81CE89222EBC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60498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nu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 userDrawn="1"/>
        </p:nvSpPr>
        <p:spPr bwMode="auto">
          <a:xfrm>
            <a:off x="-1" y="-27384"/>
            <a:ext cx="9224211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fr-FR" b="1">
                <a:solidFill>
                  <a:srgbClr val="FF0000"/>
                </a:solidFill>
                <a:latin typeface="Trebuchet MS" panose="020B0603020202020204" pitchFamily="34" charset="0"/>
              </a:rPr>
              <a:t>E</a:t>
            </a:r>
            <a:r>
              <a:rPr lang="en-US" altLang="fr-FR" b="1">
                <a:solidFill>
                  <a:srgbClr val="000000"/>
                </a:solidFill>
                <a:latin typeface="Trebuchet MS" panose="020B0603020202020204" pitchFamily="34" charset="0"/>
              </a:rPr>
              <a:t>uropean </a:t>
            </a:r>
            <a:r>
              <a:rPr lang="en-US" altLang="fr-FR" b="1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r>
              <a:rPr lang="en-US" altLang="fr-FR" b="1">
                <a:solidFill>
                  <a:srgbClr val="000000"/>
                </a:solidFill>
                <a:latin typeface="Trebuchet MS" panose="020B0603020202020204" pitchFamily="34" charset="0"/>
              </a:rPr>
              <a:t>aster </a:t>
            </a:r>
            <a:r>
              <a:rPr lang="en-US" altLang="fr-FR" b="1">
                <a:solidFill>
                  <a:srgbClr val="FF0000"/>
                </a:solidFill>
                <a:latin typeface="Trebuchet MS" panose="020B0603020202020204" pitchFamily="34" charset="0"/>
              </a:rPr>
              <a:t>I</a:t>
            </a:r>
            <a:r>
              <a:rPr lang="en-US" altLang="fr-FR" b="1">
                <a:solidFill>
                  <a:srgbClr val="000000"/>
                </a:solidFill>
                <a:latin typeface="Trebuchet MS" panose="020B0603020202020204" pitchFamily="34" charset="0"/>
              </a:rPr>
              <a:t>n </a:t>
            </a:r>
            <a:r>
              <a:rPr lang="en-US" altLang="fr-FR" b="1">
                <a:solidFill>
                  <a:srgbClr val="FF0000"/>
                </a:solidFill>
                <a:latin typeface="Trebuchet MS" panose="020B0603020202020204" pitchFamily="34" charset="0"/>
              </a:rPr>
              <a:t>N</a:t>
            </a:r>
            <a:r>
              <a:rPr lang="en-US" altLang="fr-FR" b="1">
                <a:solidFill>
                  <a:srgbClr val="000000"/>
                </a:solidFill>
                <a:latin typeface="Trebuchet MS" panose="020B0603020202020204" pitchFamily="34" charset="0"/>
              </a:rPr>
              <a:t>uclear </a:t>
            </a:r>
            <a:r>
              <a:rPr lang="en-US" altLang="fr-FR" b="1">
                <a:solidFill>
                  <a:srgbClr val="FF0000"/>
                </a:solidFill>
                <a:latin typeface="Trebuchet MS" panose="020B0603020202020204" pitchFamily="34" charset="0"/>
              </a:rPr>
              <a:t>E</a:t>
            </a:r>
            <a:r>
              <a:rPr lang="en-US" altLang="fr-FR" b="1">
                <a:solidFill>
                  <a:srgbClr val="000000"/>
                </a:solidFill>
                <a:latin typeface="Trebuchet MS" panose="020B0603020202020204" pitchFamily="34" charset="0"/>
              </a:rPr>
              <a:t>nergy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9F78F-3759-432C-908F-FD983240DB49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  <p:pic>
        <p:nvPicPr>
          <p:cNvPr id="5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128" y="0"/>
            <a:ext cx="1853460" cy="1222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54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3813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04B3E-49B7-4BD8-B831-441BB03615EA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72437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9"/>
            <a:ext cx="7690098" cy="145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6200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C2E79B6-C4CE-42E1-884E-4C1DA7EE4D30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3050"/>
            <a:ext cx="89138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4963"/>
            <a:ext cx="89138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plan de texte</a:t>
            </a:r>
          </a:p>
          <a:p>
            <a:pPr lvl="1"/>
            <a:r>
              <a:rPr lang="en-GB" altLang="fr-FR"/>
              <a:t>Second niveau de plan</a:t>
            </a:r>
          </a:p>
          <a:p>
            <a:pPr lvl="2"/>
            <a:r>
              <a:rPr lang="en-GB" altLang="fr-FR"/>
              <a:t>Troisième niveau de plan</a:t>
            </a:r>
          </a:p>
          <a:p>
            <a:pPr lvl="3"/>
            <a:r>
              <a:rPr lang="en-GB" altLang="fr-FR"/>
              <a:t>Quatrième niveau de plan</a:t>
            </a:r>
          </a:p>
          <a:p>
            <a:pPr lvl="4"/>
            <a:r>
              <a:rPr lang="en-GB" altLang="fr-FR"/>
              <a:t>Cinquième niveau de plan</a:t>
            </a:r>
          </a:p>
          <a:p>
            <a:pPr lvl="4"/>
            <a:r>
              <a:rPr lang="en-GB" altLang="fr-FR"/>
              <a:t>Sixième niveau de plan</a:t>
            </a:r>
          </a:p>
          <a:p>
            <a:pPr lvl="4"/>
            <a:r>
              <a:rPr lang="en-GB" altLang="fr-FR"/>
              <a:t>Septième niveau de plan</a:t>
            </a:r>
          </a:p>
          <a:p>
            <a:pPr lvl="4"/>
            <a:r>
              <a:rPr lang="en-GB" altLang="fr-FR"/>
              <a:t>Huitième niveau de plan</a:t>
            </a:r>
          </a:p>
          <a:p>
            <a:pPr lvl="4"/>
            <a:r>
              <a:rPr lang="en-GB" altLang="fr-FR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7" r:id="rId7"/>
    <p:sldLayoutId id="2147483856" r:id="rId8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DejaVu Sans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DejaVu Sans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DejaVu Sans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10" Type="http://schemas.openxmlformats.org/officeDocument/2006/relationships/image" Target="../media/image16.jpeg"/><Relationship Id="rId4" Type="http://schemas.openxmlformats.org/officeDocument/2006/relationships/image" Target="../media/image4.png"/><Relationship Id="rId9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40.jpeg"/><Relationship Id="rId10" Type="http://schemas.openxmlformats.org/officeDocument/2006/relationships/image" Target="../media/image16.jpeg"/><Relationship Id="rId4" Type="http://schemas.openxmlformats.org/officeDocument/2006/relationships/image" Target="../media/image39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6.jpeg"/><Relationship Id="rId4" Type="http://schemas.openxmlformats.org/officeDocument/2006/relationships/image" Target="../media/image4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16.jpe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/>
          <a:stretch/>
        </p:blipFill>
        <p:spPr bwMode="auto">
          <a:xfrm>
            <a:off x="3486686" y="1174690"/>
            <a:ext cx="2294770" cy="102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2535055" y="2517681"/>
            <a:ext cx="43681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Contacts</a:t>
            </a: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 :  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Emilie Ferrié: emilie.ferrie@grenoble-inp.fr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Fanny Hébert: fanny.hebert@grenoble-inp.fr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Luc </a:t>
            </a:r>
            <a:r>
              <a:rPr lang="fr-FR" sz="1800" dirty="0" err="1">
                <a:solidFill>
                  <a:prstClr val="black"/>
                </a:solidFill>
                <a:latin typeface="Calibri" panose="020F0502020204030204"/>
                <a:cs typeface="+mn-cs"/>
              </a:rPr>
              <a:t>Salvo</a:t>
            </a: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:  luc.salvo@grenoble-inp.fr 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Web site </a:t>
            </a:r>
            <a:endParaRPr lang="fr-FR" sz="18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u="sng" dirty="0">
                <a:solidFill>
                  <a:prstClr val="black"/>
                </a:solidFill>
                <a:latin typeface="Calibri" panose="020F0502020204030204"/>
                <a:cs typeface="+mn-cs"/>
              </a:rPr>
              <a:t>www.innoenergy.com/emine</a:t>
            </a:r>
            <a:endParaRPr lang="fr-FR" sz="18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8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4"/>
          <a:stretch/>
        </p:blipFill>
        <p:spPr bwMode="auto">
          <a:xfrm>
            <a:off x="1429840" y="4340075"/>
            <a:ext cx="7177165" cy="75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841" y="5521558"/>
            <a:ext cx="1151508" cy="30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56" y="5430335"/>
            <a:ext cx="996828" cy="50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Résultat de recherche d'images pour &quot;cea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794" y="5372926"/>
            <a:ext cx="694218" cy="5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ésultat de recherche d'images pour &quot;EDF logo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005" y="5424331"/>
            <a:ext cx="1003009" cy="42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Résultat de recherche d'images pour &quot;ENEL endesa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653" y="5103174"/>
            <a:ext cx="1213665" cy="121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Résultat de recherche d'images pour &quot;ENPC logo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120" y="5290927"/>
            <a:ext cx="635775" cy="83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Résultat de recherche d'images pour &quot;ENpc logo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26" y="5332697"/>
            <a:ext cx="609374" cy="74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 descr="Résultat de recherche d'images pour &quot;centrale supelec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657" y="5384008"/>
            <a:ext cx="1143632" cy="58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5612"/>
          <a:stretch>
            <a:fillRect/>
          </a:stretch>
        </p:blipFill>
        <p:spPr bwMode="auto">
          <a:xfrm>
            <a:off x="3065288" y="6199427"/>
            <a:ext cx="1768475" cy="543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RÃ©sultat de recherche d'images pour &quot;framatome&quot;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6" t="21060" r="13757" b="39008"/>
          <a:stretch/>
        </p:blipFill>
        <p:spPr bwMode="auto">
          <a:xfrm>
            <a:off x="1319899" y="6341891"/>
            <a:ext cx="1457274" cy="38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d1c2gz5q23tkk0.cloudfront.net/assets/uploads/1555100/asset/seaborglogo.png?154401988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727" y="6080781"/>
            <a:ext cx="1065446" cy="79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enen.eu/data/photo/281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653" y="6122963"/>
            <a:ext cx="1765266" cy="75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ésultat de recherche d'images pour &quot;ensta logo&quot;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86" y="5276632"/>
            <a:ext cx="586117" cy="85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780" y="2726583"/>
            <a:ext cx="9183377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Objectives :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Train students to become inescapable engineers and researchers in the future to solve energy issues in the world with a solid background in nuclear.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780" y="4418845"/>
            <a:ext cx="945665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Students Background: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Bachelor in physics, materials, nuclear, chemistry. Scholarships for the best students.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Support: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EIT, I2EN, ENEN, Industrial partners</a:t>
            </a:r>
            <a:endParaRPr lang="en-GB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/>
          <a:stretch/>
        </p:blipFill>
        <p:spPr bwMode="auto">
          <a:xfrm>
            <a:off x="3548586" y="1237318"/>
            <a:ext cx="2666399" cy="1196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80143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408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494" y="1268760"/>
            <a:ext cx="22304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76" y="3452181"/>
            <a:ext cx="1624012" cy="86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736" y="3500413"/>
            <a:ext cx="1716383" cy="64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à coins arrondis 11"/>
          <p:cNvSpPr/>
          <p:nvPr/>
        </p:nvSpPr>
        <p:spPr bwMode="auto">
          <a:xfrm>
            <a:off x="2956289" y="3452181"/>
            <a:ext cx="6890913" cy="2232248"/>
          </a:xfrm>
          <a:prstGeom prst="roundRect">
            <a:avLst>
              <a:gd name="adj" fmla="val 10097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336238" y="2547651"/>
            <a:ext cx="16962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tx1"/>
                </a:solidFill>
              </a:rPr>
              <a:t>Innovation and </a:t>
            </a:r>
            <a:r>
              <a:rPr lang="fr-FR" sz="1100" i="1" dirty="0" err="1">
                <a:solidFill>
                  <a:schemeClr val="tx1"/>
                </a:solidFill>
              </a:rPr>
              <a:t>energy</a:t>
            </a:r>
            <a:endParaRPr lang="fr-FR" sz="1100" i="1" dirty="0">
              <a:solidFill>
                <a:schemeClr val="tx1"/>
              </a:solidFill>
            </a:endParaRPr>
          </a:p>
          <a:p>
            <a:r>
              <a:rPr lang="fr-FR" sz="1100" i="1" dirty="0">
                <a:solidFill>
                  <a:schemeClr val="tx1"/>
                </a:solidFill>
              </a:rPr>
              <a:t>2 </a:t>
            </a:r>
            <a:r>
              <a:rPr lang="fr-FR" sz="1100" i="1" dirty="0" err="1">
                <a:solidFill>
                  <a:schemeClr val="tx1"/>
                </a:solidFill>
              </a:rPr>
              <a:t>weeks</a:t>
            </a:r>
            <a:r>
              <a:rPr lang="fr-FR" sz="1100" i="1" dirty="0">
                <a:solidFill>
                  <a:schemeClr val="tx1"/>
                </a:solidFill>
              </a:rPr>
              <a:t> </a:t>
            </a:r>
            <a:r>
              <a:rPr lang="fr-FR" sz="1100" i="1" dirty="0" err="1">
                <a:solidFill>
                  <a:schemeClr val="tx1"/>
                </a:solidFill>
              </a:rPr>
              <a:t>summer</a:t>
            </a:r>
            <a:r>
              <a:rPr lang="fr-FR" sz="1100" i="1" dirty="0">
                <a:solidFill>
                  <a:schemeClr val="tx1"/>
                </a:solidFill>
              </a:rPr>
              <a:t> </a:t>
            </a:r>
            <a:r>
              <a:rPr lang="fr-FR" sz="1100" i="1" dirty="0" err="1">
                <a:solidFill>
                  <a:schemeClr val="tx1"/>
                </a:solidFill>
              </a:rPr>
              <a:t>school</a:t>
            </a:r>
            <a:endParaRPr lang="fr-FR" sz="1100" i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55350" y="4201137"/>
            <a:ext cx="300957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fr-FR" sz="1100" i="1" dirty="0">
                <a:solidFill>
                  <a:schemeClr val="tx1"/>
                </a:solidFill>
              </a:rPr>
              <a:t>- Nuclear Reactor Physics and Engineering </a:t>
            </a:r>
          </a:p>
          <a:p>
            <a:pPr eaLnBrk="1" hangingPunct="1"/>
            <a:r>
              <a:rPr lang="en-US" altLang="fr-FR" sz="1100" i="1" dirty="0">
                <a:solidFill>
                  <a:schemeClr val="tx1"/>
                </a:solidFill>
              </a:rPr>
              <a:t>- Decommissioning and Waste management,  </a:t>
            </a:r>
          </a:p>
          <a:p>
            <a:pPr eaLnBrk="1" hangingPunct="1"/>
            <a:r>
              <a:rPr lang="en-US" altLang="fr-FR" sz="1100" i="1" dirty="0">
                <a:solidFill>
                  <a:schemeClr val="tx1"/>
                </a:solidFill>
              </a:rPr>
              <a:t>- Fuel cycle </a:t>
            </a:r>
          </a:p>
          <a:p>
            <a:pPr eaLnBrk="1" hangingPunct="1"/>
            <a:r>
              <a:rPr lang="en-US" altLang="fr-FR" sz="1100" i="1" dirty="0">
                <a:solidFill>
                  <a:schemeClr val="tx1"/>
                </a:solidFill>
              </a:rPr>
              <a:t>- Nuclear Plant  Design, </a:t>
            </a:r>
          </a:p>
          <a:p>
            <a:pPr eaLnBrk="1" hangingPunct="1"/>
            <a:r>
              <a:rPr lang="en-US" altLang="fr-FR" sz="1100" i="1" dirty="0">
                <a:solidFill>
                  <a:schemeClr val="tx1"/>
                </a:solidFill>
              </a:rPr>
              <a:t>- Operation</a:t>
            </a:r>
          </a:p>
        </p:txBody>
      </p:sp>
      <p:sp>
        <p:nvSpPr>
          <p:cNvPr id="15" name="TextShape 6"/>
          <p:cNvSpPr txBox="1"/>
          <p:nvPr/>
        </p:nvSpPr>
        <p:spPr>
          <a:xfrm>
            <a:off x="3106602" y="4127543"/>
            <a:ext cx="2952328" cy="1217612"/>
          </a:xfrm>
          <a:prstGeom prst="rect">
            <a:avLst/>
          </a:prstGeom>
        </p:spPr>
        <p:txBody>
          <a:bodyPr wrap="none" lIns="85528" tIns="42764" rIns="85528" bIns="42764"/>
          <a:lstStyle/>
          <a:p>
            <a:pPr algn="ctr"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lang="en-US"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Material Sciences for nuclear energy </a:t>
            </a: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+ 2 weeks  at CEA </a:t>
            </a:r>
            <a:r>
              <a:rPr lang="en-US" sz="1100" i="1" dirty="0" err="1">
                <a:solidFill>
                  <a:prstClr val="black"/>
                </a:solidFill>
                <a:latin typeface="Arial"/>
                <a:cs typeface="DejaVu Sans"/>
              </a:rPr>
              <a:t>Cadarache</a:t>
            </a:r>
            <a:endParaRPr lang="en-US"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+ 2 weeks at EDF R&amp;D </a:t>
            </a: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	</a:t>
            </a: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lang="en-US"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algn="ctr"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 </a:t>
            </a: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algn="ctr"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</p:txBody>
      </p:sp>
      <p:sp>
        <p:nvSpPr>
          <p:cNvPr id="16" name="Rectangle à coins arrondis 15"/>
          <p:cNvSpPr/>
          <p:nvPr/>
        </p:nvSpPr>
        <p:spPr bwMode="auto">
          <a:xfrm>
            <a:off x="3100306" y="5180373"/>
            <a:ext cx="6626128" cy="360040"/>
          </a:xfrm>
          <a:prstGeom prst="roundRect">
            <a:avLst>
              <a:gd name="adj" fmla="val 34445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sp>
        <p:nvSpPr>
          <p:cNvPr id="17" name="TextShape 6"/>
          <p:cNvSpPr txBox="1"/>
          <p:nvPr/>
        </p:nvSpPr>
        <p:spPr>
          <a:xfrm>
            <a:off x="3088706" y="1700808"/>
            <a:ext cx="2952328" cy="1217612"/>
          </a:xfrm>
          <a:prstGeom prst="rect">
            <a:avLst/>
          </a:prstGeom>
        </p:spPr>
        <p:txBody>
          <a:bodyPr wrap="none" lIns="85528" tIns="42764" rIns="85528" bIns="42764"/>
          <a:lstStyle/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Nuclear </a:t>
            </a:r>
            <a:r>
              <a:rPr lang="en-US" sz="1100" i="1" dirty="0" err="1">
                <a:solidFill>
                  <a:prstClr val="black"/>
                </a:solidFill>
                <a:latin typeface="Arial"/>
                <a:cs typeface="DejaVu Sans"/>
              </a:rPr>
              <a:t>Engieering</a:t>
            </a:r>
            <a:endParaRPr lang="en-US"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Components and materials</a:t>
            </a: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Regulations and safety</a:t>
            </a: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Power plant Management</a:t>
            </a: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Reactors physics …	</a:t>
            </a: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lang="en-US"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algn="ctr"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 </a:t>
            </a: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algn="ctr"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</p:txBody>
      </p:sp>
      <p:sp>
        <p:nvSpPr>
          <p:cNvPr id="18" name="TextShape 6"/>
          <p:cNvSpPr txBox="1"/>
          <p:nvPr/>
        </p:nvSpPr>
        <p:spPr>
          <a:xfrm>
            <a:off x="7041581" y="1702462"/>
            <a:ext cx="2304256" cy="1217612"/>
          </a:xfrm>
          <a:prstGeom prst="rect">
            <a:avLst/>
          </a:prstGeom>
        </p:spPr>
        <p:txBody>
          <a:bodyPr wrap="none" lIns="85528" tIns="42764" rIns="85528" bIns="42764"/>
          <a:lstStyle/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Radiation protection</a:t>
            </a: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Safety</a:t>
            </a: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Nuclear Physics</a:t>
            </a: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Waste storage (summer school)</a:t>
            </a:r>
          </a:p>
          <a:p>
            <a:pPr marL="162932" indent="-162932" defTabSz="86897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….	</a:t>
            </a: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lang="en-US"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algn="ctr"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Arial"/>
                <a:cs typeface="DejaVu Sans"/>
              </a:rPr>
              <a:t> </a:t>
            </a: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algn="ctr"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sz="1100" i="1" dirty="0">
              <a:solidFill>
                <a:prstClr val="black"/>
              </a:solidFill>
              <a:latin typeface="Arial"/>
              <a:cs typeface="DejaVu Sans"/>
            </a:endParaRPr>
          </a:p>
        </p:txBody>
      </p:sp>
      <p:sp>
        <p:nvSpPr>
          <p:cNvPr id="19" name="Rectangle à coins arrondis 18"/>
          <p:cNvSpPr/>
          <p:nvPr/>
        </p:nvSpPr>
        <p:spPr bwMode="auto">
          <a:xfrm>
            <a:off x="1251667" y="1124744"/>
            <a:ext cx="1584176" cy="1872208"/>
          </a:xfrm>
          <a:prstGeom prst="roundRect">
            <a:avLst>
              <a:gd name="adj" fmla="val 17492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539699" y="1124744"/>
            <a:ext cx="1063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 1</a:t>
            </a:r>
          </a:p>
        </p:txBody>
      </p:sp>
      <p:sp>
        <p:nvSpPr>
          <p:cNvPr id="22" name="TextShape 6"/>
          <p:cNvSpPr txBox="1"/>
          <p:nvPr/>
        </p:nvSpPr>
        <p:spPr>
          <a:xfrm>
            <a:off x="5195709" y="5180373"/>
            <a:ext cx="1742950" cy="432048"/>
          </a:xfrm>
          <a:prstGeom prst="rect">
            <a:avLst/>
          </a:prstGeom>
        </p:spPr>
        <p:txBody>
          <a:bodyPr wrap="none" lIns="85528" tIns="42764" rIns="85528" bIns="42764"/>
          <a:lstStyle/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i="1">
                <a:solidFill>
                  <a:prstClr val="black"/>
                </a:solidFill>
                <a:latin typeface="Arial"/>
                <a:cs typeface="DejaVu Sans"/>
              </a:rPr>
              <a:t>5 months Master Thesis </a:t>
            </a:r>
            <a:endParaRPr lang="en-US" sz="1800" i="1" dirty="0">
              <a:solidFill>
                <a:prstClr val="black"/>
              </a:solidFill>
              <a:latin typeface="Arial"/>
              <a:cs typeface="DejaVu Sans"/>
            </a:endParaRPr>
          </a:p>
          <a:p>
            <a:pPr defTabSz="86897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  <a:defRPr/>
            </a:pPr>
            <a:endParaRPr lang="en-US" sz="1800" i="1" dirty="0">
              <a:solidFill>
                <a:prstClr val="black"/>
              </a:solidFill>
              <a:latin typeface="Arial"/>
              <a:cs typeface="DejaVu Sans"/>
            </a:endParaRPr>
          </a:p>
        </p:txBody>
      </p:sp>
      <p:sp>
        <p:nvSpPr>
          <p:cNvPr id="23" name="Rectangle à coins arrondis 22"/>
          <p:cNvSpPr/>
          <p:nvPr/>
        </p:nvSpPr>
        <p:spPr bwMode="auto">
          <a:xfrm>
            <a:off x="1228098" y="3452181"/>
            <a:ext cx="1584176" cy="2232248"/>
          </a:xfrm>
          <a:prstGeom prst="roundRect">
            <a:avLst>
              <a:gd name="adj" fmla="val 17492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516130" y="3524189"/>
            <a:ext cx="1063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 2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251667" y="1628800"/>
            <a:ext cx="1512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At UPC or KTH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+ </a:t>
            </a:r>
          </a:p>
          <a:p>
            <a:pPr algn="ctr"/>
            <a:r>
              <a:rPr lang="fr-FR" sz="1400" dirty="0" err="1">
                <a:solidFill>
                  <a:schemeClr val="tx1"/>
                </a:solidFill>
              </a:rPr>
              <a:t>summer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school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with</a:t>
            </a:r>
            <a:r>
              <a:rPr lang="fr-FR" sz="1400" dirty="0">
                <a:solidFill>
                  <a:schemeClr val="tx1"/>
                </a:solidFill>
              </a:rPr>
              <a:t> the ESADE business </a:t>
            </a:r>
            <a:r>
              <a:rPr lang="fr-FR" sz="1400" dirty="0" err="1">
                <a:solidFill>
                  <a:schemeClr val="tx1"/>
                </a:solidFill>
              </a:rPr>
              <a:t>school</a:t>
            </a:r>
            <a:r>
              <a:rPr lang="fr-FR" sz="1400" dirty="0">
                <a:solidFill>
                  <a:schemeClr val="tx1"/>
                </a:solidFill>
              </a:rPr>
              <a:t>, in Barcelona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300106" y="4028245"/>
            <a:ext cx="1512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At Grenoble INP  or Université Paris Saclay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+ 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5 </a:t>
            </a:r>
            <a:r>
              <a:rPr lang="fr-FR" sz="1400" dirty="0" err="1">
                <a:solidFill>
                  <a:schemeClr val="tx1"/>
                </a:solidFill>
              </a:rPr>
              <a:t>months</a:t>
            </a:r>
            <a:r>
              <a:rPr lang="fr-FR" sz="1400" dirty="0">
                <a:solidFill>
                  <a:schemeClr val="tx1"/>
                </a:solidFill>
              </a:rPr>
              <a:t> master </a:t>
            </a:r>
            <a:r>
              <a:rPr lang="fr-FR" sz="1400" dirty="0" err="1">
                <a:solidFill>
                  <a:schemeClr val="tx1"/>
                </a:solidFill>
              </a:rPr>
              <a:t>thesis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3029" y="6082073"/>
            <a:ext cx="6994559" cy="689850"/>
          </a:xfrm>
          <a:prstGeom prst="rect">
            <a:avLst/>
          </a:prstGeom>
        </p:spPr>
      </p:pic>
      <p:sp>
        <p:nvSpPr>
          <p:cNvPr id="28" name="Rectangle à coins arrondis 27"/>
          <p:cNvSpPr/>
          <p:nvPr/>
        </p:nvSpPr>
        <p:spPr bwMode="auto">
          <a:xfrm>
            <a:off x="3149091" y="2583160"/>
            <a:ext cx="6626128" cy="360040"/>
          </a:xfrm>
          <a:prstGeom prst="roundRect">
            <a:avLst>
              <a:gd name="adj" fmla="val 34445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78007" y="5957667"/>
            <a:ext cx="13163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</a:t>
            </a:r>
          </a:p>
          <a:p>
            <a:pPr algn="ctr"/>
            <a:r>
              <a:rPr lang="fr-FR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Diploma</a:t>
            </a:r>
          </a:p>
        </p:txBody>
      </p:sp>
      <p:sp>
        <p:nvSpPr>
          <p:cNvPr id="30" name="Rectangle à coins arrondis 29"/>
          <p:cNvSpPr/>
          <p:nvPr/>
        </p:nvSpPr>
        <p:spPr bwMode="auto">
          <a:xfrm>
            <a:off x="1210845" y="5969978"/>
            <a:ext cx="1584176" cy="807561"/>
          </a:xfrm>
          <a:prstGeom prst="roundRect">
            <a:avLst>
              <a:gd name="adj" fmla="val 21999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cxnSp>
        <p:nvCxnSpPr>
          <p:cNvPr id="31" name="Connecteur droit avec flèche 30"/>
          <p:cNvCxnSpPr/>
          <p:nvPr/>
        </p:nvCxnSpPr>
        <p:spPr bwMode="auto">
          <a:xfrm>
            <a:off x="4193930" y="3226778"/>
            <a:ext cx="1493" cy="295449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Connecteur droit avec flèche 31"/>
          <p:cNvCxnSpPr/>
          <p:nvPr/>
        </p:nvCxnSpPr>
        <p:spPr bwMode="auto">
          <a:xfrm flipH="1">
            <a:off x="8378904" y="3226778"/>
            <a:ext cx="164" cy="286664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Connecteur droit 32"/>
          <p:cNvCxnSpPr/>
          <p:nvPr/>
        </p:nvCxnSpPr>
        <p:spPr bwMode="auto">
          <a:xfrm>
            <a:off x="6314701" y="1130060"/>
            <a:ext cx="0" cy="1414732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Connecteur droit 33"/>
          <p:cNvCxnSpPr/>
          <p:nvPr/>
        </p:nvCxnSpPr>
        <p:spPr bwMode="auto">
          <a:xfrm flipH="1">
            <a:off x="6288657" y="3465606"/>
            <a:ext cx="5750" cy="1659147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Connecteur droit 34"/>
          <p:cNvCxnSpPr/>
          <p:nvPr/>
        </p:nvCxnSpPr>
        <p:spPr bwMode="auto">
          <a:xfrm flipH="1" flipV="1">
            <a:off x="4163516" y="3251103"/>
            <a:ext cx="4241929" cy="2047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Connecteur droit 35"/>
          <p:cNvCxnSpPr/>
          <p:nvPr/>
        </p:nvCxnSpPr>
        <p:spPr bwMode="auto">
          <a:xfrm flipH="1" flipV="1">
            <a:off x="4163516" y="3110426"/>
            <a:ext cx="4241929" cy="2047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Connecteur droit 36"/>
          <p:cNvCxnSpPr/>
          <p:nvPr/>
        </p:nvCxnSpPr>
        <p:spPr bwMode="auto">
          <a:xfrm flipH="1">
            <a:off x="4190226" y="2954215"/>
            <a:ext cx="3705" cy="186405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Connecteur droit 37"/>
          <p:cNvCxnSpPr/>
          <p:nvPr/>
        </p:nvCxnSpPr>
        <p:spPr bwMode="auto">
          <a:xfrm flipH="1">
            <a:off x="8375365" y="2954215"/>
            <a:ext cx="3705" cy="186405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Connecteur droit 38"/>
          <p:cNvCxnSpPr/>
          <p:nvPr/>
        </p:nvCxnSpPr>
        <p:spPr bwMode="auto">
          <a:xfrm flipH="1">
            <a:off x="6300381" y="3086099"/>
            <a:ext cx="3705" cy="186405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Connecteur droit 39"/>
          <p:cNvCxnSpPr/>
          <p:nvPr/>
        </p:nvCxnSpPr>
        <p:spPr bwMode="auto">
          <a:xfrm flipH="1" flipV="1">
            <a:off x="3798277" y="5873262"/>
            <a:ext cx="5284177" cy="8792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Connecteur droit 40"/>
          <p:cNvCxnSpPr/>
          <p:nvPr/>
        </p:nvCxnSpPr>
        <p:spPr bwMode="auto">
          <a:xfrm flipH="1">
            <a:off x="6274004" y="5662246"/>
            <a:ext cx="3705" cy="186405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Connecteur droit avec flèche 41"/>
          <p:cNvCxnSpPr/>
          <p:nvPr/>
        </p:nvCxnSpPr>
        <p:spPr bwMode="auto">
          <a:xfrm>
            <a:off x="3807068" y="5846886"/>
            <a:ext cx="1493" cy="295449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Connecteur droit avec flèche 42"/>
          <p:cNvCxnSpPr/>
          <p:nvPr/>
        </p:nvCxnSpPr>
        <p:spPr bwMode="auto">
          <a:xfrm>
            <a:off x="5539152" y="5846886"/>
            <a:ext cx="1493" cy="295449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Connecteur droit avec flèche 43"/>
          <p:cNvCxnSpPr/>
          <p:nvPr/>
        </p:nvCxnSpPr>
        <p:spPr bwMode="auto">
          <a:xfrm>
            <a:off x="7288821" y="5855679"/>
            <a:ext cx="1493" cy="295449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Connecteur droit avec flèche 44"/>
          <p:cNvCxnSpPr/>
          <p:nvPr/>
        </p:nvCxnSpPr>
        <p:spPr bwMode="auto">
          <a:xfrm>
            <a:off x="9047283" y="5864471"/>
            <a:ext cx="1493" cy="295449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0066C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6" name="Picture 8" descr="Résultat de recherche d'images pour &quot;ENPC logo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106" y="4392891"/>
            <a:ext cx="194507" cy="25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295" y="4295179"/>
            <a:ext cx="313794" cy="8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0" descr="Résultat de recherche d'images pour &quot;ENpc logo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59762" y="4566467"/>
            <a:ext cx="192112" cy="23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4" descr="Résultat de recherche d'images pour &quot;centrale supelec logo&quot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082" y="4892672"/>
            <a:ext cx="512739" cy="26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à coins arrondis 10"/>
          <p:cNvSpPr/>
          <p:nvPr/>
        </p:nvSpPr>
        <p:spPr bwMode="auto">
          <a:xfrm>
            <a:off x="2944690" y="1124744"/>
            <a:ext cx="6899540" cy="1872208"/>
          </a:xfrm>
          <a:prstGeom prst="roundRect">
            <a:avLst>
              <a:gd name="adj" fmla="val 11138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DejaVu Sans" charset="0"/>
            </a:endParaRPr>
          </a:p>
        </p:txBody>
      </p:sp>
      <p:pic>
        <p:nvPicPr>
          <p:cNvPr id="5" name="Image 1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00"/>
          <a:stretch/>
        </p:blipFill>
        <p:spPr bwMode="auto">
          <a:xfrm>
            <a:off x="7879787" y="1226531"/>
            <a:ext cx="539152" cy="49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Résultat de recherche d'images pour &quot;ensta logo&quot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922" y="4725716"/>
            <a:ext cx="186006" cy="27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4075C5-2BD7-4539-8CF6-5AABE14873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3976" y="2597307"/>
            <a:ext cx="808458" cy="32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18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232258" y="2682680"/>
            <a:ext cx="5175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New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pedagogial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methods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and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societal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challenges 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:, Project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Based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Learning, on site course (EDF &amp; CEA) and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specific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session (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summer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school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,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work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on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simulators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),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visits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, cases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studies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…</a:t>
            </a:r>
          </a:p>
        </p:txBody>
      </p:sp>
      <p:pic>
        <p:nvPicPr>
          <p:cNvPr id="14" name="Imag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648" y="2910086"/>
            <a:ext cx="3587860" cy="151160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18" name="ZoneTexte 17"/>
          <p:cNvSpPr txBox="1"/>
          <p:nvPr/>
        </p:nvSpPr>
        <p:spPr>
          <a:xfrm>
            <a:off x="223114" y="5089800"/>
            <a:ext cx="5111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Strong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industrial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involvement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of important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industrial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company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in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nuclear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: curriculum, courses, on site courses, master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thesis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offers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, jobs. More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than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10 ECTS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each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year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. Learning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expedition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EDF FRAMATOME, ENDESA …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13970" y="4023617"/>
            <a:ext cx="5212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Innovation and management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: 2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weeks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summer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school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at ESADE business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school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, Barcelona (Innovation &amp;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Entrepreneurship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Journey)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05055" y="1175143"/>
            <a:ext cx="5077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Top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level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European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universities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: 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KTH, UPC, Grenoble INP, Paris Saclay (engineering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schools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)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485" y="1293410"/>
            <a:ext cx="2229299" cy="629238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224149" y="1895741"/>
            <a:ext cx="5077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Labeling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and </a:t>
            </a:r>
            <a:r>
              <a:rPr lang="fr-FR" sz="18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coaccredidation</a:t>
            </a:r>
            <a:r>
              <a:rPr lang="fr-FR" sz="18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: 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EIT label (5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years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) + I2EN (5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years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) + INSTN </a:t>
            </a:r>
            <a:r>
              <a:rPr lang="fr-FR" sz="18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accreditation</a:t>
            </a:r>
            <a:r>
              <a:rPr lang="fr-FR" sz="18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(France)  </a:t>
            </a:r>
          </a:p>
        </p:txBody>
      </p:sp>
      <p:pic>
        <p:nvPicPr>
          <p:cNvPr id="29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408" y="2067712"/>
            <a:ext cx="1169987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053" y="1959826"/>
            <a:ext cx="101282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6"/>
          <a:srcRect l="20070" r="59105"/>
          <a:stretch/>
        </p:blipFill>
        <p:spPr>
          <a:xfrm>
            <a:off x="5558671" y="1920316"/>
            <a:ext cx="1441704" cy="58762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496" y="5104042"/>
            <a:ext cx="2082578" cy="156193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12" y="4581498"/>
            <a:ext cx="4265258" cy="40810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9868" y="5282949"/>
            <a:ext cx="1591054" cy="1193290"/>
          </a:xfrm>
          <a:prstGeom prst="rect">
            <a:avLst/>
          </a:prstGeom>
        </p:spPr>
      </p:pic>
      <p:pic>
        <p:nvPicPr>
          <p:cNvPr id="15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1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2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54"/>
          <p:cNvSpPr txBox="1"/>
          <p:nvPr/>
        </p:nvSpPr>
        <p:spPr>
          <a:xfrm>
            <a:off x="6120592" y="7081037"/>
            <a:ext cx="472004" cy="870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r" defTabSz="914400" eaLnBrk="1" fontAlgn="auto" hangingPunct="1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SzPct val="25000"/>
            </a:pPr>
            <a:fld id="{00000000-1234-1234-1234-123412341234}" type="slidenum">
              <a:rPr lang="en-GB" sz="562" b="1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pPr algn="r" defTabSz="914400" eaLnBrk="1" fontAlgn="auto" hangingPunct="1">
                <a:lnSpc>
                  <a:spcPct val="101000"/>
                </a:lnSpc>
                <a:spcBef>
                  <a:spcPts val="0"/>
                </a:spcBef>
                <a:spcAft>
                  <a:spcPts val="0"/>
                </a:spcAft>
                <a:buSzPct val="25000"/>
              </a:pPr>
              <a:t>5</a:t>
            </a:fld>
            <a:endParaRPr lang="en-GB" sz="562" b="1" ker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29258" y="2865528"/>
            <a:ext cx="44744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0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Good feedback </a:t>
            </a:r>
            <a:r>
              <a:rPr lang="fr-FR" sz="20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from</a:t>
            </a:r>
            <a:r>
              <a:rPr lang="fr-FR" sz="20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students</a:t>
            </a:r>
            <a:endParaRPr lang="fr-FR" sz="2000" b="1" kern="0" dirty="0">
              <a:solidFill>
                <a:srgbClr val="70B221"/>
              </a:solidFill>
              <a:latin typeface="Calibri" panose="020F0502020204030204" pitchFamily="34" charset="0"/>
              <a:cs typeface="Arial"/>
              <a:sym typeface="Arial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Own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surveys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at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each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university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, full programme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survey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(consortium and master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school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). Master has impact on the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career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of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students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47546" y="4637077"/>
            <a:ext cx="38221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0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Very</a:t>
            </a:r>
            <a:r>
              <a:rPr lang="fr-FR" sz="20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good </a:t>
            </a:r>
            <a:r>
              <a:rPr lang="fr-FR" sz="20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employability</a:t>
            </a:r>
            <a:r>
              <a:rPr lang="fr-FR" sz="20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 of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Students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in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nuclear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sector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or not. Important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role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of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industrial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and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academic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partners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. One startup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created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(innovation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fund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from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Danemark),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founder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is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Forbes 30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under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30…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152" y="3724857"/>
            <a:ext cx="4672584" cy="3055856"/>
          </a:xfrm>
          <a:prstGeom prst="rect">
            <a:avLst/>
          </a:prstGeom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029676" y="3074604"/>
            <a:ext cx="44850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fr-FR" sz="1200" i="1" dirty="0">
                <a:solidFill>
                  <a:schemeClr val="tx1"/>
                </a:solidFill>
                <a:latin typeface="Calibri" panose="020F0502020204030204" pitchFamily="34" charset="0"/>
              </a:rPr>
              <a:t>“To be honest </a:t>
            </a:r>
            <a:r>
              <a:rPr lang="en-US" altLang="fr-FR" sz="12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fr-FR" sz="1200" i="1" dirty="0">
                <a:solidFill>
                  <a:schemeClr val="tx1"/>
                </a:solidFill>
                <a:latin typeface="Calibri" panose="020F0502020204030204" pitchFamily="34" charset="0"/>
              </a:rPr>
              <a:t> didn't think </a:t>
            </a:r>
            <a:r>
              <a:rPr lang="en-US" altLang="fr-FR" sz="12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fr-FR" sz="1200" i="1" dirty="0">
                <a:solidFill>
                  <a:schemeClr val="tx1"/>
                </a:solidFill>
                <a:latin typeface="Calibri" panose="020F0502020204030204" pitchFamily="34" charset="0"/>
              </a:rPr>
              <a:t> would enjoy that much. Putting EDF and CEA modules is a real plus and </a:t>
            </a:r>
            <a:r>
              <a:rPr lang="en-US" altLang="fr-FR" sz="12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fr-FR" sz="1200" i="1" dirty="0">
                <a:solidFill>
                  <a:schemeClr val="tx1"/>
                </a:solidFill>
                <a:latin typeface="Calibri" panose="020F0502020204030204" pitchFamily="34" charset="0"/>
              </a:rPr>
              <a:t> am really glad that </a:t>
            </a:r>
            <a:r>
              <a:rPr lang="en-US" altLang="fr-FR" sz="1200" i="1" dirty="0" err="1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fr-FR" sz="1200" i="1" dirty="0">
                <a:solidFill>
                  <a:schemeClr val="tx1"/>
                </a:solidFill>
                <a:latin typeface="Calibri" panose="020F0502020204030204" pitchFamily="34" charset="0"/>
              </a:rPr>
              <a:t> had this possibility. Good cohesion in the class”</a:t>
            </a:r>
            <a:endParaRPr lang="fr-FR" altLang="fr-FR" sz="1200" i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308814"/>
            <a:ext cx="2027962" cy="1613056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126210" y="1335432"/>
            <a:ext cx="4474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000" b="1" kern="0" dirty="0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International </a:t>
            </a:r>
            <a:r>
              <a:rPr lang="fr-FR" sz="2000" b="1" kern="0" dirty="0" err="1">
                <a:solidFill>
                  <a:srgbClr val="70B221"/>
                </a:solidFill>
                <a:latin typeface="Calibri" panose="020F0502020204030204" pitchFamily="34" charset="0"/>
                <a:cs typeface="Arial"/>
                <a:sym typeface="Arial"/>
              </a:rPr>
              <a:t>students</a:t>
            </a:r>
            <a:endParaRPr lang="fr-FR" sz="2000" b="1" kern="0" dirty="0">
              <a:solidFill>
                <a:srgbClr val="70B221"/>
              </a:solidFill>
              <a:latin typeface="Calibri" panose="020F0502020204030204" pitchFamily="34" charset="0"/>
              <a:cs typeface="Arial"/>
              <a:sym typeface="Arial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Small groups (20-30) international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students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from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europe</a:t>
            </a: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 (40%) and </a:t>
            </a:r>
            <a:r>
              <a:rPr lang="fr-FR" sz="2000" kern="0" dirty="0" err="1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other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Arial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  <a:sym typeface="Arial"/>
              </a:rPr>
              <a:t>world countries (60%)</a:t>
            </a:r>
          </a:p>
        </p:txBody>
      </p:sp>
      <p:pic>
        <p:nvPicPr>
          <p:cNvPr id="20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76" y="1203824"/>
            <a:ext cx="2514600" cy="164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33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258" y="1193421"/>
            <a:ext cx="10066928" cy="674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does EMINE works?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Rely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on 4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different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Master Programmes: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indent="0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Master in </a:t>
            </a:r>
            <a:r>
              <a:rPr lang="en-GB" sz="2000" dirty="0">
                <a:solidFill>
                  <a:schemeClr val="tx1"/>
                </a:solidFill>
                <a:latin typeface="Calibri" panose="020F0502020204030204" pitchFamily="34" charset="0"/>
              </a:rPr>
              <a:t>Nuclear Energy Engineering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 KTH (Royal Institute 							of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Technology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Stochholm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indent="0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Master in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Nuclear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Engineering at UPC (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Universitat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Politècnica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							de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Catalunya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Barcelona)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indent="0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for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Nuclear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Energy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at G INP (Institut Polytechnique de Grenoble)</a:t>
            </a:r>
          </a:p>
          <a:p>
            <a:pPr lvl="1" indent="0" algn="just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indent="0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</a:t>
            </a:r>
          </a:p>
          <a:p>
            <a:pPr lvl="1" indent="0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Master In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Nuclear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Energy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at </a:t>
            </a:r>
            <a:r>
              <a:rPr lang="fr-FR" sz="2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UPSay</a:t>
            </a:r>
            <a:r>
              <a:rPr lang="fr-FR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(Université Paris Saclay)</a:t>
            </a:r>
          </a:p>
          <a:p>
            <a:pPr lvl="1" indent="0" algn="just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mihatscq\Pictures\EMINE\Logos\University partner logos\KTH\kth_eng_pm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46" y="2930245"/>
            <a:ext cx="546852" cy="69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hatscq\Pictures\EMINE\Logos\University partner logos\UPC\UP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78" y="3956002"/>
            <a:ext cx="664388" cy="66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ésultat de recherche d'images pour &quot;grenoble inp logo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29" y="5010425"/>
            <a:ext cx="964684" cy="64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ihatscq\Pictures\EMINE\Logos\University partner logos\Paris Saclay\logo-couleur-web-H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19" y="5982704"/>
            <a:ext cx="1093705" cy="36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Résultat de recherche d'images pour &quot;ENPC logo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06" y="6439263"/>
            <a:ext cx="194507" cy="25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63" y="6497146"/>
            <a:ext cx="559129" cy="14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Résultat de recherche d'images pour &quot;ENpc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694" y="6448765"/>
            <a:ext cx="192112" cy="23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Résultat de recherche d'images pour &quot;centrale supelec logo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948" y="6459567"/>
            <a:ext cx="512739" cy="26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Résultat de recherche d'images pour &quot;ensta logo&quot;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60" y="6422712"/>
            <a:ext cx="263097" cy="38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99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3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17051" y="4744315"/>
            <a:ext cx="5753100" cy="1085850"/>
          </a:xfrm>
          <a:prstGeom prst="rect">
            <a:avLst/>
          </a:prstGeom>
          <a:ln/>
        </p:spPr>
      </p:pic>
      <p:sp>
        <p:nvSpPr>
          <p:cNvPr id="5" name="Rectangle 4"/>
          <p:cNvSpPr/>
          <p:nvPr/>
        </p:nvSpPr>
        <p:spPr>
          <a:xfrm>
            <a:off x="129258" y="1243525"/>
            <a:ext cx="9505056" cy="4586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does EMINE works?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1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1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1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1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Summer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School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organised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by ESADE Business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school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Barcelona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Focus on Innovation,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Entrepreneurship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Management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Special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guests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from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Industry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Experiential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learning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design:</a:t>
            </a:r>
            <a:endParaRPr lang="fr-FR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mihatscq\Pictures\EMINE\summerschool\emine-summer-school-2018_41677191940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857" y="1345967"/>
            <a:ext cx="2173675" cy="144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ihatscq\Pictures\EMINE\summerschool\emine-summer-school-2018_42580551765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99" y="4486391"/>
            <a:ext cx="2963333" cy="197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73A031-6452-45FE-9B88-6785D0EC1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274" y="1871339"/>
            <a:ext cx="232410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57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258" y="1243525"/>
            <a:ext cx="9505056" cy="7453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does EMINE works?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1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Strong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participation of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Industrials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Courses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done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by EDF, ENDESA, CEA</a:t>
            </a:r>
          </a:p>
          <a:p>
            <a:pPr marL="1085850" lvl="1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On-site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visits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on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strategic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locations:</a:t>
            </a:r>
          </a:p>
          <a:p>
            <a:pPr marL="1485900" lvl="2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SKB’s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Oskarshamn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storage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facility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CEA Cadarache</a:t>
            </a:r>
          </a:p>
          <a:p>
            <a:pPr marL="1485900" lvl="2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EDF’s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Aging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institute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Framatome’s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St Marcel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Factories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485900" lvl="2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085850" lvl="1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4" descr="Résultat de recherche d'images pour &quot;EDF logo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613" y="4296428"/>
            <a:ext cx="1531116" cy="65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ésultat de recherche d'images pour &quot;ENEL endesa logo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574" y="1579025"/>
            <a:ext cx="1525194" cy="152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ésultat de recherche d'images pour &quot;cea logo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275" y="3062345"/>
            <a:ext cx="939792" cy="76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5612"/>
          <a:stretch>
            <a:fillRect/>
          </a:stretch>
        </p:blipFill>
        <p:spPr bwMode="auto">
          <a:xfrm>
            <a:off x="7193561" y="6084391"/>
            <a:ext cx="1768475" cy="543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RÃ©sultat de recherche d'images pour &quot;framatome&quot;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6" t="21060" r="13757" b="39008"/>
          <a:stretch/>
        </p:blipFill>
        <p:spPr bwMode="auto">
          <a:xfrm>
            <a:off x="7308455" y="5396421"/>
            <a:ext cx="1457274" cy="38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90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685" y="1481352"/>
            <a:ext cx="5723903" cy="2369481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/>
          <a:stretch/>
        </p:blipFill>
        <p:spPr bwMode="auto">
          <a:xfrm>
            <a:off x="979569" y="1481352"/>
            <a:ext cx="2078135" cy="93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415" y="4273831"/>
            <a:ext cx="5774442" cy="228219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042199" y="2621651"/>
            <a:ext cx="2494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chemeClr val="tx1"/>
                </a:solidFill>
                <a:latin typeface="Calibri" panose="020F0502020204030204" pitchFamily="34" charset="0"/>
              </a:rPr>
              <a:t>Student</a:t>
            </a:r>
            <a:r>
              <a:rPr lang="fr-FR" b="1" dirty="0">
                <a:solidFill>
                  <a:schemeClr val="tx1"/>
                </a:solidFill>
                <a:latin typeface="Calibri" panose="020F0502020204030204" pitchFamily="34" charset="0"/>
              </a:rPr>
              <a:t> stories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ladn.eu/wp-content/uploads/2017/06/mit-innovator-under-3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9" t="20230" r="22375" b="24767"/>
          <a:stretch/>
        </p:blipFill>
        <p:spPr bwMode="auto">
          <a:xfrm>
            <a:off x="8078788" y="2880863"/>
            <a:ext cx="1828800" cy="79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nicepng.com/png/detail/828-8289722_forbes-logo-transparent-png-forbes-30-under-3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790" y="2799318"/>
            <a:ext cx="566833" cy="97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ésultat de recherche d'images pour &quot;iaea logo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179" y="5645498"/>
            <a:ext cx="1234350" cy="93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708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84"/>
          <a:stretch/>
        </p:blipFill>
        <p:spPr bwMode="auto">
          <a:xfrm>
            <a:off x="3757706" y="3044988"/>
            <a:ext cx="2078135" cy="93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2371809" y="4389037"/>
            <a:ext cx="4802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Fees</a:t>
            </a:r>
            <a:r>
              <a:rPr lang="fr-FR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FR" sz="1800" b="1" dirty="0">
                <a:solidFill>
                  <a:schemeClr val="tx1"/>
                </a:solidFill>
                <a:latin typeface="Calibri" panose="020F0502020204030204" pitchFamily="34" charset="0"/>
              </a:rPr>
              <a:t>18 000</a:t>
            </a:r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</a:rPr>
              <a:t> euros / </a:t>
            </a:r>
            <a:r>
              <a:rPr lang="fr-FR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year</a:t>
            </a:r>
            <a:endParaRPr lang="fr-FR" sz="18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</a:rPr>
              <a:t>Grants and </a:t>
            </a:r>
            <a:r>
              <a:rPr lang="fr-FR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fee</a:t>
            </a:r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waiver</a:t>
            </a:r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available</a:t>
            </a:r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</a:rPr>
              <a:t> for best </a:t>
            </a:r>
            <a:r>
              <a:rPr lang="fr-FR" sz="1800" dirty="0" err="1">
                <a:solidFill>
                  <a:schemeClr val="tx1"/>
                </a:solidFill>
                <a:latin typeface="Calibri" panose="020F0502020204030204" pitchFamily="34" charset="0"/>
              </a:rPr>
              <a:t>students</a:t>
            </a:r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612684" y="1200144"/>
            <a:ext cx="43681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Contacts</a:t>
            </a: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 :  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Emilie Ferrié: emilie.ferrie@grenoble-inp.fr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Fanny Hébert: fanny.hebert@grenoble-inp.fr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Luc </a:t>
            </a:r>
            <a:r>
              <a:rPr lang="fr-FR" sz="1800" dirty="0" err="1">
                <a:solidFill>
                  <a:prstClr val="black"/>
                </a:solidFill>
                <a:latin typeface="Calibri" panose="020F0502020204030204"/>
                <a:cs typeface="+mn-cs"/>
              </a:rPr>
              <a:t>Salvo</a:t>
            </a:r>
            <a:r>
              <a:rPr lang="fr-FR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:  luc.salvo@grenoble-inp.fr 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Web site </a:t>
            </a:r>
            <a:endParaRPr lang="fr-FR" sz="18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u="sng" dirty="0">
                <a:solidFill>
                  <a:prstClr val="black"/>
                </a:solidFill>
                <a:latin typeface="Calibri" panose="020F0502020204030204"/>
                <a:cs typeface="+mn-cs"/>
              </a:rPr>
              <a:t>www.innoenergy.com/emine</a:t>
            </a:r>
            <a:endParaRPr lang="fr-FR" sz="18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8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pic>
        <p:nvPicPr>
          <p:cNvPr id="1026" name="Picture 2" descr="C:\Users\mihatscq\Pictures\EMINE\Logos\InnoEnergy\InnoEnergy_Support_Sig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345" y="105195"/>
            <a:ext cx="1625481" cy="1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815307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DejaVu Sans"/>
      </a:majorFont>
      <a:minorFont>
        <a:latin typeface="Arial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DejaVu Sans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17872</TotalTime>
  <Words>691</Words>
  <Application>Microsoft Office PowerPoint</Application>
  <PresentationFormat>Personnalisé</PresentationFormat>
  <Paragraphs>114</Paragraphs>
  <Slides>10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DejaVu Sans</vt:lpstr>
      <vt:lpstr>Times New Roman</vt:lpstr>
      <vt:lpstr>Trebuchet MS</vt:lpstr>
      <vt:lpstr>Verdana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pjacquet</dc:creator>
  <cp:lastModifiedBy>CHATEL-BOURGEOIS Delphine (chatelbd)</cp:lastModifiedBy>
  <cp:revision>1100</cp:revision>
  <cp:lastPrinted>2017-09-29T14:32:25Z</cp:lastPrinted>
  <dcterms:created xsi:type="dcterms:W3CDTF">2002-10-17T16:36:33Z</dcterms:created>
  <dcterms:modified xsi:type="dcterms:W3CDTF">2022-02-11T07:43:08Z</dcterms:modified>
</cp:coreProperties>
</file>